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30"/>
  </p:notesMasterIdLst>
  <p:sldIdLst>
    <p:sldId id="256" r:id="rId2"/>
    <p:sldId id="311" r:id="rId3"/>
    <p:sldId id="312" r:id="rId4"/>
    <p:sldId id="313" r:id="rId5"/>
    <p:sldId id="315" r:id="rId6"/>
    <p:sldId id="316" r:id="rId7"/>
    <p:sldId id="317" r:id="rId8"/>
    <p:sldId id="318" r:id="rId9"/>
    <p:sldId id="319" r:id="rId10"/>
    <p:sldId id="320" r:id="rId11"/>
    <p:sldId id="321" r:id="rId12"/>
    <p:sldId id="322" r:id="rId13"/>
    <p:sldId id="323" r:id="rId14"/>
    <p:sldId id="324" r:id="rId15"/>
    <p:sldId id="326" r:id="rId16"/>
    <p:sldId id="327" r:id="rId17"/>
    <p:sldId id="328" r:id="rId18"/>
    <p:sldId id="329" r:id="rId19"/>
    <p:sldId id="330" r:id="rId20"/>
    <p:sldId id="332" r:id="rId21"/>
    <p:sldId id="335" r:id="rId22"/>
    <p:sldId id="334" r:id="rId23"/>
    <p:sldId id="333" r:id="rId24"/>
    <p:sldId id="331" r:id="rId25"/>
    <p:sldId id="339" r:id="rId26"/>
    <p:sldId id="337" r:id="rId27"/>
    <p:sldId id="338" r:id="rId28"/>
    <p:sldId id="336" r:id="rId29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A9030CD1-BE26-4597-BE1D-7F4D7A135694}">
          <p14:sldIdLst>
            <p14:sldId id="256"/>
            <p14:sldId id="311"/>
            <p14:sldId id="312"/>
            <p14:sldId id="313"/>
            <p14:sldId id="315"/>
            <p14:sldId id="316"/>
            <p14:sldId id="317"/>
            <p14:sldId id="318"/>
            <p14:sldId id="319"/>
            <p14:sldId id="320"/>
            <p14:sldId id="321"/>
            <p14:sldId id="322"/>
            <p14:sldId id="323"/>
            <p14:sldId id="324"/>
            <p14:sldId id="326"/>
            <p14:sldId id="327"/>
            <p14:sldId id="328"/>
            <p14:sldId id="329"/>
            <p14:sldId id="330"/>
            <p14:sldId id="332"/>
            <p14:sldId id="335"/>
            <p14:sldId id="334"/>
            <p14:sldId id="333"/>
            <p14:sldId id="331"/>
            <p14:sldId id="339"/>
            <p14:sldId id="337"/>
            <p14:sldId id="338"/>
            <p14:sldId id="33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892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  <p:ext uri="http://customooxmlschemas.google.com/">
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2" roundtripDataSignature="AMtx7mgZhr7/ljDDsmM8BNGfhL6f6ktnTQ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Роман Присекин" initials="РП" lastIdx="1" clrIdx="0">
    <p:extLst>
      <p:ext uri="{19B8F6BF-5375-455C-9EA6-DF929625EA0E}">
        <p15:presenceInfo xmlns:p15="http://schemas.microsoft.com/office/powerpoint/2012/main" userId="82c5b5087d3ab6d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E1637"/>
    <a:srgbClr val="551F4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27CE672-508F-43E4-8371-0D8C6365FB53}">
  <a:tblStyle styleId="{B27CE672-508F-43E4-8371-0D8C6365FB5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739" autoAdjust="0"/>
    <p:restoredTop sz="85943" autoAdjust="0"/>
  </p:normalViewPr>
  <p:slideViewPr>
    <p:cSldViewPr snapToGrid="0">
      <p:cViewPr varScale="1">
        <p:scale>
          <a:sx n="172" d="100"/>
          <a:sy n="172" d="100"/>
        </p:scale>
        <p:origin x="1764" y="144"/>
      </p:cViewPr>
      <p:guideLst>
        <p:guide orient="horz" pos="1892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customschemas.google.com/relationships/presentationmetadata" Target="meta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714753" y="685800"/>
            <a:ext cx="3429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0655319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597698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246578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325542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1814932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0895514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678737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349677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070498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30315218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2221478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10822245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64084560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8587284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64370685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7112989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5002954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39042720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48451154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32947688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2416485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8139425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4290547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793226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1576817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733069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51181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1752948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8"/>
          <p:cNvSpPr txBox="1">
            <a:spLocks noGrp="1"/>
          </p:cNvSpPr>
          <p:nvPr>
            <p:ph type="ctrTitle"/>
          </p:nvPr>
        </p:nvSpPr>
        <p:spPr>
          <a:xfrm>
            <a:off x="1143000" y="1122363"/>
            <a:ext cx="6858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8"/>
          <p:cNvSpPr txBox="1"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8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8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8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 type="blank">
  <p:cSld name="BLANK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9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9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9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раздела" type="secHead">
  <p:cSld name="SECTION_HEADER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1"/>
          <p:cNvSpPr txBox="1">
            <a:spLocks noGrp="1"/>
          </p:cNvSpPr>
          <p:nvPr>
            <p:ph type="title"/>
          </p:nvPr>
        </p:nvSpPr>
        <p:spPr>
          <a:xfrm>
            <a:off x="623888" y="1709738"/>
            <a:ext cx="7886700" cy="28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11"/>
          <p:cNvSpPr txBox="1">
            <a:spLocks noGrp="1"/>
          </p:cNvSpPr>
          <p:nvPr>
            <p:ph type="body" idx="1"/>
          </p:nvPr>
        </p:nvSpPr>
        <p:spPr>
          <a:xfrm>
            <a:off x="623888" y="4589463"/>
            <a:ext cx="78867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11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1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11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равнение" type="twoTxTwoObj">
  <p:cSld name="TWO_OBJECTS_WITH_TEX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3"/>
          <p:cNvSpPr txBox="1">
            <a:spLocks noGrp="1"/>
          </p:cNvSpPr>
          <p:nvPr>
            <p:ph type="title"/>
          </p:nvPr>
        </p:nvSpPr>
        <p:spPr>
          <a:xfrm>
            <a:off x="629841" y="365125"/>
            <a:ext cx="78867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13"/>
          <p:cNvSpPr txBox="1">
            <a:spLocks noGrp="1"/>
          </p:cNvSpPr>
          <p:nvPr>
            <p:ph type="body" idx="1"/>
          </p:nvPr>
        </p:nvSpPr>
        <p:spPr>
          <a:xfrm>
            <a:off x="629841" y="1681163"/>
            <a:ext cx="3868200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7" name="Google Shape;47;p13"/>
          <p:cNvSpPr txBox="1">
            <a:spLocks noGrp="1"/>
          </p:cNvSpPr>
          <p:nvPr>
            <p:ph type="body" idx="2"/>
          </p:nvPr>
        </p:nvSpPr>
        <p:spPr>
          <a:xfrm>
            <a:off x="629841" y="2505075"/>
            <a:ext cx="3868200" cy="36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" name="Google Shape;48;p13"/>
          <p:cNvSpPr txBox="1">
            <a:spLocks noGrp="1"/>
          </p:cNvSpPr>
          <p:nvPr>
            <p:ph type="body" idx="3"/>
          </p:nvPr>
        </p:nvSpPr>
        <p:spPr>
          <a:xfrm>
            <a:off x="4629150" y="1681163"/>
            <a:ext cx="3887400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9" name="Google Shape;49;p13"/>
          <p:cNvSpPr txBox="1">
            <a:spLocks noGrp="1"/>
          </p:cNvSpPr>
          <p:nvPr>
            <p:ph type="body" idx="4"/>
          </p:nvPr>
        </p:nvSpPr>
        <p:spPr>
          <a:xfrm>
            <a:off x="4629150" y="2505075"/>
            <a:ext cx="3887400" cy="36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13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3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олько заголовок" type="titleOnly">
  <p:cSld name="TITLE_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4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4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бъект с подписью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>
            <a:spLocks noGrp="1"/>
          </p:cNvSpPr>
          <p:nvPr>
            <p:ph type="title"/>
          </p:nvPr>
        </p:nvSpPr>
        <p:spPr>
          <a:xfrm>
            <a:off x="629841" y="457200"/>
            <a:ext cx="29493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body" idx="1"/>
          </p:nvPr>
        </p:nvSpPr>
        <p:spPr>
          <a:xfrm>
            <a:off x="3887391" y="987425"/>
            <a:ext cx="4629000" cy="48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15"/>
          <p:cNvSpPr txBox="1">
            <a:spLocks noGrp="1"/>
          </p:cNvSpPr>
          <p:nvPr>
            <p:ph type="body" idx="2"/>
          </p:nvPr>
        </p:nvSpPr>
        <p:spPr>
          <a:xfrm>
            <a:off x="629841" y="2057400"/>
            <a:ext cx="29493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15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исунок с подписью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 txBox="1">
            <a:spLocks noGrp="1"/>
          </p:cNvSpPr>
          <p:nvPr>
            <p:ph type="title"/>
          </p:nvPr>
        </p:nvSpPr>
        <p:spPr>
          <a:xfrm>
            <a:off x="629841" y="457200"/>
            <a:ext cx="29493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6"/>
          <p:cNvSpPr>
            <a:spLocks noGrp="1"/>
          </p:cNvSpPr>
          <p:nvPr>
            <p:ph type="pic" idx="2"/>
          </p:nvPr>
        </p:nvSpPr>
        <p:spPr>
          <a:xfrm>
            <a:off x="3887391" y="987425"/>
            <a:ext cx="4629000" cy="48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Google Shape;68;p16"/>
          <p:cNvSpPr txBox="1">
            <a:spLocks noGrp="1"/>
          </p:cNvSpPr>
          <p:nvPr>
            <p:ph type="body" idx="1"/>
          </p:nvPr>
        </p:nvSpPr>
        <p:spPr>
          <a:xfrm>
            <a:off x="629841" y="2057400"/>
            <a:ext cx="29493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16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вертикальный текст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7"/>
          <p:cNvSpPr txBox="1">
            <a:spLocks noGrp="1"/>
          </p:cNvSpPr>
          <p:nvPr>
            <p:ph type="body" idx="1"/>
          </p:nvPr>
        </p:nvSpPr>
        <p:spPr>
          <a:xfrm rot="5400000">
            <a:off x="2396400" y="57875"/>
            <a:ext cx="4351200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7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ертикальный заголовок и текст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>
            <a:spLocks noGrp="1"/>
          </p:cNvSpPr>
          <p:nvPr>
            <p:ph type="title"/>
          </p:nvPr>
        </p:nvSpPr>
        <p:spPr>
          <a:xfrm rot="5400000">
            <a:off x="4623600" y="2285275"/>
            <a:ext cx="5811900" cy="19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8"/>
          <p:cNvSpPr txBox="1">
            <a:spLocks noGrp="1"/>
          </p:cNvSpPr>
          <p:nvPr>
            <p:ph type="body" idx="1"/>
          </p:nvPr>
        </p:nvSpPr>
        <p:spPr>
          <a:xfrm rot="5400000">
            <a:off x="623025" y="370675"/>
            <a:ext cx="5811900" cy="58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8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8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7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7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7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7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7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3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Прямоугольник 12"/>
          <p:cNvSpPr/>
          <p:nvPr/>
        </p:nvSpPr>
        <p:spPr>
          <a:xfrm>
            <a:off x="-1193" y="6324000"/>
            <a:ext cx="9144000" cy="536944"/>
          </a:xfrm>
          <a:prstGeom prst="rect">
            <a:avLst/>
          </a:prstGeom>
          <a:solidFill>
            <a:srgbClr val="3E16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3E1637"/>
              </a:solidFill>
            </a:endParaRPr>
          </a:p>
        </p:txBody>
      </p:sp>
      <p:sp>
        <p:nvSpPr>
          <p:cNvPr id="93" name="Google Shape;93;p1"/>
          <p:cNvSpPr/>
          <p:nvPr/>
        </p:nvSpPr>
        <p:spPr>
          <a:xfrm>
            <a:off x="-1194" y="3075986"/>
            <a:ext cx="9144000" cy="2069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indent="-270510" algn="ctr">
              <a:lnSpc>
                <a:spcPct val="115000"/>
              </a:lnSpc>
              <a:spcAft>
                <a:spcPts val="1000"/>
              </a:spcAft>
            </a:pPr>
            <a:r>
              <a:rPr lang="ru-RU" sz="2400" b="1" dirty="0">
                <a:solidFill>
                  <a:srgbClr val="3E1637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«ИСТОРИЯ И ПРЕИМУЩЕСТВА ИСПОЛЬЗОВАНИЯ РАЗНЫХ OПЕРАЦИОННЫХ CИСТЕМ В ОБРАЗОВАНИИ«</a:t>
            </a:r>
          </a:p>
          <a:p>
            <a:pPr indent="-270510" algn="ctr">
              <a:lnSpc>
                <a:spcPct val="115000"/>
              </a:lnSpc>
              <a:spcAft>
                <a:spcPts val="1000"/>
              </a:spcAft>
            </a:pPr>
            <a:r>
              <a:rPr lang="ru-RU" sz="1800" b="0" i="0" u="none" strike="noStrike" cap="none" dirty="0">
                <a:solidFill>
                  <a:srgbClr val="3E163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ПО ДИСЦИПЛИНЕ: «ИНФОРМАТИКА»</a:t>
            </a:r>
          </a:p>
          <a:p>
            <a:pPr indent="-270510" algn="ctr">
              <a:lnSpc>
                <a:spcPct val="115000"/>
              </a:lnSpc>
              <a:spcAft>
                <a:spcPts val="1000"/>
              </a:spcAft>
            </a:pPr>
            <a:endParaRPr lang="ru-RU" sz="2400" dirty="0">
              <a:solidFill>
                <a:srgbClr val="00206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4" name="Google Shape;94;p1"/>
          <p:cNvSpPr/>
          <p:nvPr/>
        </p:nvSpPr>
        <p:spPr>
          <a:xfrm>
            <a:off x="5623560" y="5421462"/>
            <a:ext cx="3520440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r">
              <a:buSzPts val="1800"/>
            </a:pPr>
            <a:r>
              <a:rPr lang="ru-RU" sz="1800" dirty="0">
                <a:solidFill>
                  <a:srgbClr val="3E163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Автор работы: </a:t>
            </a:r>
            <a:br>
              <a:rPr lang="ru-RU" sz="1800" dirty="0">
                <a:solidFill>
                  <a:srgbClr val="3E1637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ru-RU" sz="1800" dirty="0" err="1">
                <a:solidFill>
                  <a:srgbClr val="3E163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Присекин</a:t>
            </a:r>
            <a:r>
              <a:rPr lang="ru-RU" sz="1800" dirty="0">
                <a:solidFill>
                  <a:srgbClr val="3E163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Всеволод Викторович</a:t>
            </a:r>
          </a:p>
        </p:txBody>
      </p:sp>
      <p:sp>
        <p:nvSpPr>
          <p:cNvPr id="96" name="Google Shape;96;p1"/>
          <p:cNvSpPr/>
          <p:nvPr/>
        </p:nvSpPr>
        <p:spPr>
          <a:xfrm>
            <a:off x="2733607" y="6407822"/>
            <a:ext cx="3674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1800" b="0" i="0" u="none" strike="noStrike" cap="none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Мамонтово - 2025</a:t>
            </a:r>
            <a:endParaRPr sz="1800" b="0" i="0" u="none" strike="noStrike" cap="none" dirty="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81AC57D-34B9-4B0E-B134-78D75A3028AC}"/>
              </a:ext>
            </a:extLst>
          </p:cNvPr>
          <p:cNvSpPr txBox="1"/>
          <p:nvPr/>
        </p:nvSpPr>
        <p:spPr>
          <a:xfrm>
            <a:off x="251218" y="2223378"/>
            <a:ext cx="8639175" cy="1153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ru-RU" sz="1700" dirty="0">
                <a:solidFill>
                  <a:srgbClr val="3E1637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ПРОЕКТНАЯ РАБОТА</a:t>
            </a:r>
            <a:r>
              <a:rPr lang="en-US" sz="1700" dirty="0">
                <a:solidFill>
                  <a:srgbClr val="3E1637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700" dirty="0">
                <a:solidFill>
                  <a:srgbClr val="3E1637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ОБУЧАЮЩЕГОСЯ 10-ГО КЛАССА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ru-RU" sz="1700" dirty="0">
                <a:solidFill>
                  <a:srgbClr val="3E1637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МАМОНТОВСКОЙ МБОУ СОШ</a:t>
            </a:r>
            <a:endParaRPr lang="ru-RU" sz="1700" dirty="0">
              <a:solidFill>
                <a:srgbClr val="3E1637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3380" y="798069"/>
            <a:ext cx="4514850" cy="1200150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0" y="0"/>
            <a:ext cx="9144000" cy="746017"/>
          </a:xfrm>
          <a:prstGeom prst="rect">
            <a:avLst/>
          </a:prstGeom>
          <a:solidFill>
            <a:srgbClr val="3E16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3E1637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Прямоугольник 12"/>
          <p:cNvSpPr/>
          <p:nvPr/>
        </p:nvSpPr>
        <p:spPr>
          <a:xfrm>
            <a:off x="-1193" y="6324000"/>
            <a:ext cx="9144000" cy="536944"/>
          </a:xfrm>
          <a:prstGeom prst="rect">
            <a:avLst/>
          </a:prstGeom>
          <a:solidFill>
            <a:srgbClr val="3E16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551F4C"/>
              </a:solidFill>
            </a:endParaRPr>
          </a:p>
        </p:txBody>
      </p:sp>
      <p:sp>
        <p:nvSpPr>
          <p:cNvPr id="96" name="Google Shape;96;p1"/>
          <p:cNvSpPr/>
          <p:nvPr/>
        </p:nvSpPr>
        <p:spPr>
          <a:xfrm>
            <a:off x="2733607" y="6370436"/>
            <a:ext cx="3674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1800" b="0" i="0" u="none" strike="noStrike" cap="none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Мамонтово - 2025</a:t>
            </a:r>
            <a:endParaRPr sz="1800" b="0" i="0" u="none" strike="noStrike" cap="none" dirty="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0" y="0"/>
            <a:ext cx="9144000" cy="746017"/>
          </a:xfrm>
          <a:prstGeom prst="rect">
            <a:avLst/>
          </a:prstGeom>
          <a:solidFill>
            <a:srgbClr val="3E16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3E1637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624047" y="142175"/>
            <a:ext cx="5806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6527" y="158844"/>
            <a:ext cx="73597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ИССЛЕДОВАНИЕ: Немного истории (и терминов)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6527" y="6326944"/>
            <a:ext cx="534000" cy="534000"/>
          </a:xfrm>
          <a:prstGeom prst="rect">
            <a:avLst/>
          </a:prstGeom>
        </p:spPr>
      </p:pic>
      <p:sp>
        <p:nvSpPr>
          <p:cNvPr id="10" name="Прямоугольник 9"/>
          <p:cNvSpPr/>
          <p:nvPr/>
        </p:nvSpPr>
        <p:spPr>
          <a:xfrm>
            <a:off x="-1194" y="793322"/>
            <a:ext cx="4447687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600" b="1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Итак, мы потихоньку подошли к современности, когда сейчас в наших классах информатики уже стоят современные персональные компьютеры на различных ОС (операционных системах), позволяющих нам запускать самые разные программы для нашего обучения, игры не в счёт (хотя проводятся как зарубежные, так и отечественные исследования о том, как игры, в принципе, могут положительно влиять на качество обучения). </a:t>
            </a:r>
            <a:r>
              <a:rPr lang="en-US" sz="1600" b="1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[3-4]</a:t>
            </a:r>
            <a:endParaRPr lang="ru-RU" sz="1600" b="1" dirty="0">
              <a:solidFill>
                <a:srgbClr val="3E163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116527" y="5728316"/>
            <a:ext cx="902628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000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[3] </a:t>
            </a:r>
            <a:r>
              <a:rPr lang="ru-RU" sz="1000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Влияние компьютерных игр на психическое и интеллектуальное развитие подростков // ЦИСМ. – [Электронный ресурс]. – URL: https://www.cism-ms.ru/poleznye-materialy/vliyanie-kompyuternykh-igr-na-psikhicheskoe-i-intellektualnoe-razvitie-podrostkov/ (дата обращения: 03.03.2024).</a:t>
            </a:r>
            <a:endParaRPr lang="en-US" sz="1000" dirty="0">
              <a:solidFill>
                <a:srgbClr val="3E163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1000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[4] </a:t>
            </a:r>
            <a:r>
              <a:rPr lang="ru-RU" sz="1000" dirty="0" err="1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Бритвина</a:t>
            </a:r>
            <a:r>
              <a:rPr lang="ru-RU" sz="1000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П. В. Влияние компьютерных игр на развитие детей // Вестник науки. – 202</a:t>
            </a:r>
            <a:r>
              <a:rPr lang="en-US" sz="1000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ru-RU" sz="1000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– Т. 4, № 2 (59). – С. </a:t>
            </a:r>
            <a:r>
              <a:rPr lang="en-US" sz="1000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163</a:t>
            </a:r>
            <a:r>
              <a:rPr lang="ru-RU" sz="1000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lang="en-US" sz="1000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165</a:t>
            </a:r>
            <a:r>
              <a:rPr lang="ru-RU" sz="1000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7" name="Прямоугольник 6"/>
          <p:cNvSpPr/>
          <p:nvPr/>
        </p:nvSpPr>
        <p:spPr>
          <a:xfrm>
            <a:off x="-1193" y="3624527"/>
            <a:ext cx="4447686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ru-RU" sz="1600" b="1" dirty="0">
              <a:solidFill>
                <a:srgbClr val="3E163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600" b="1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Но давайте вернёмся к истории ОС. Сейчас, если мы зайдём в кабинет информатики, у нас будет предоставлен выбор: </a:t>
            </a:r>
            <a:r>
              <a:rPr lang="ru-RU" sz="1600" b="1" dirty="0" err="1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Windows</a:t>
            </a:r>
            <a:r>
              <a:rPr lang="ru-RU" sz="1600" b="1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или же </a:t>
            </a:r>
            <a:r>
              <a:rPr lang="ru-RU" sz="1600" b="1" dirty="0" err="1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Linux</a:t>
            </a:r>
            <a:r>
              <a:rPr lang="ru-RU" sz="1600" b="1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ru-RU" sz="1600" b="1" dirty="0">
              <a:solidFill>
                <a:srgbClr val="3E163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600" b="1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Как мы получили эти операционные системы?</a:t>
            </a:r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9667" y="918907"/>
            <a:ext cx="4388766" cy="4530756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2600" y="1638561"/>
            <a:ext cx="679562" cy="599958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87966" y="3633683"/>
            <a:ext cx="767087" cy="767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8938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8307" y="1978042"/>
            <a:ext cx="1275153" cy="1361226"/>
          </a:xfrm>
          <a:prstGeom prst="rect">
            <a:avLst/>
          </a:prstGeom>
        </p:spPr>
      </p:pic>
      <p:sp>
        <p:nvSpPr>
          <p:cNvPr id="13" name="Прямоугольник 12"/>
          <p:cNvSpPr/>
          <p:nvPr/>
        </p:nvSpPr>
        <p:spPr>
          <a:xfrm>
            <a:off x="-1193" y="6324000"/>
            <a:ext cx="9144000" cy="536944"/>
          </a:xfrm>
          <a:prstGeom prst="rect">
            <a:avLst/>
          </a:prstGeom>
          <a:solidFill>
            <a:srgbClr val="3E16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551F4C"/>
              </a:solidFill>
            </a:endParaRPr>
          </a:p>
        </p:txBody>
      </p:sp>
      <p:sp>
        <p:nvSpPr>
          <p:cNvPr id="96" name="Google Shape;96;p1"/>
          <p:cNvSpPr/>
          <p:nvPr/>
        </p:nvSpPr>
        <p:spPr>
          <a:xfrm>
            <a:off x="2733605" y="6364387"/>
            <a:ext cx="3674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1800" b="0" i="0" u="none" strike="noStrike" cap="none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Мамонтово - 2025</a:t>
            </a:r>
            <a:endParaRPr sz="1800" b="0" i="0" u="none" strike="noStrike" cap="none" dirty="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0" y="0"/>
            <a:ext cx="9144000" cy="746017"/>
          </a:xfrm>
          <a:prstGeom prst="rect">
            <a:avLst/>
          </a:prstGeom>
          <a:solidFill>
            <a:srgbClr val="3E16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3E1637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624047" y="142175"/>
            <a:ext cx="5806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ru-RU" sz="2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6527" y="158844"/>
            <a:ext cx="4918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ИССЛЕДОВАНИЕ: ОС </a:t>
            </a:r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Windows</a:t>
            </a:r>
            <a:endParaRPr lang="ru-RU" sz="2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6527" y="6326944"/>
            <a:ext cx="534000" cy="534000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0" y="3153435"/>
            <a:ext cx="4367007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600" b="1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ru-RU" sz="1600" b="1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Развитие </a:t>
            </a:r>
            <a:r>
              <a:rPr lang="ru-RU" sz="1600" b="1" dirty="0" err="1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Windows</a:t>
            </a:r>
            <a:r>
              <a:rPr lang="ru-RU" sz="1600" b="1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600" b="1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 1990 году вышла </a:t>
            </a:r>
            <a:r>
              <a:rPr lang="ru-RU" sz="1600" b="1" dirty="0" err="1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Windows</a:t>
            </a:r>
            <a:r>
              <a:rPr lang="ru-RU" sz="1600" b="1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3.0, которая значительно улучшила графический интерфейс и производительность, что способствовало популярности ОС.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600" b="1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 1995 году была выпущена </a:t>
            </a:r>
            <a:r>
              <a:rPr lang="ru-RU" sz="1600" b="1" dirty="0" err="1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Windows</a:t>
            </a:r>
            <a:r>
              <a:rPr lang="ru-RU" sz="1600" b="1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95, которая представила новый интерфейс, поддержку </a:t>
            </a:r>
            <a:r>
              <a:rPr lang="ru-RU" sz="1600" b="1" dirty="0" err="1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Plug</a:t>
            </a:r>
            <a:r>
              <a:rPr lang="ru-RU" sz="1600" b="1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b="1" dirty="0" err="1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ru-RU" sz="1600" b="1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b="1" dirty="0" err="1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Play</a:t>
            </a:r>
            <a:r>
              <a:rPr lang="ru-RU" sz="1600" b="1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и интеграцию с интернетом. Это был значительный шаг в развитии пользовательских операционных систем.</a:t>
            </a:r>
            <a:endParaRPr lang="en-US" sz="1600" b="1" dirty="0">
              <a:solidFill>
                <a:srgbClr val="3E163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Рисунок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65812" y="2269512"/>
            <a:ext cx="2192208" cy="1639651"/>
          </a:xfrm>
          <a:prstGeom prst="rect">
            <a:avLst/>
          </a:prstGeom>
        </p:spPr>
      </p:pic>
      <p:pic>
        <p:nvPicPr>
          <p:cNvPr id="17" name="Рисунок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13707" y="2959527"/>
            <a:ext cx="2348753" cy="1761565"/>
          </a:xfrm>
          <a:prstGeom prst="rect">
            <a:avLst/>
          </a:prstGeom>
        </p:spPr>
      </p:pic>
      <p:sp>
        <p:nvSpPr>
          <p:cNvPr id="10" name="Прямоугольник 9"/>
          <p:cNvSpPr/>
          <p:nvPr/>
        </p:nvSpPr>
        <p:spPr>
          <a:xfrm>
            <a:off x="-1195" y="763491"/>
            <a:ext cx="914400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600" b="1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ru-RU" sz="1600" b="1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Предпосылки и ранние версии: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600" b="1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 1981 году компания </a:t>
            </a:r>
            <a:r>
              <a:rPr lang="ru-RU" sz="1600" b="1" dirty="0" err="1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Microsoft</a:t>
            </a:r>
            <a:r>
              <a:rPr lang="ru-RU" sz="1600" b="1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выпустила свою первую операционную систему MS-DOS, которая стала основой для дальнейшего развития графических интерфейсов.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600" b="1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 1985 году </a:t>
            </a:r>
            <a:r>
              <a:rPr lang="ru-RU" sz="1600" b="1" dirty="0" err="1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Microsoft</a:t>
            </a:r>
            <a:r>
              <a:rPr lang="ru-RU" sz="1600" b="1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представила </a:t>
            </a:r>
            <a:r>
              <a:rPr lang="ru-RU" sz="1600" b="1" dirty="0" err="1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Windows</a:t>
            </a:r>
            <a:r>
              <a:rPr lang="ru-RU" sz="1600" b="1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1.0 — графическую надстройку над MS-DOS, которая позволяла пользователям работать с несколькими программами одновременно в окнах.</a:t>
            </a:r>
            <a:endParaRPr lang="en-US" sz="1600" b="1" dirty="0">
              <a:solidFill>
                <a:srgbClr val="3E163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600" b="1" dirty="0">
              <a:solidFill>
                <a:srgbClr val="3E163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600" b="1" dirty="0">
              <a:solidFill>
                <a:srgbClr val="3E163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600" b="1" dirty="0">
              <a:solidFill>
                <a:srgbClr val="3E163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600" b="1" dirty="0">
              <a:solidFill>
                <a:srgbClr val="3E163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ru-RU" sz="1600" b="1" dirty="0">
              <a:solidFill>
                <a:srgbClr val="3E163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ru-RU" sz="1600" b="1" dirty="0">
              <a:solidFill>
                <a:srgbClr val="3E163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8" name="Рисунок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44266" y="3502049"/>
            <a:ext cx="2662518" cy="1996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0656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Прямоугольник 12"/>
          <p:cNvSpPr/>
          <p:nvPr/>
        </p:nvSpPr>
        <p:spPr>
          <a:xfrm>
            <a:off x="-1193" y="6324000"/>
            <a:ext cx="9144000" cy="536944"/>
          </a:xfrm>
          <a:prstGeom prst="rect">
            <a:avLst/>
          </a:prstGeom>
          <a:solidFill>
            <a:srgbClr val="3E16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551F4C"/>
              </a:solidFill>
            </a:endParaRPr>
          </a:p>
        </p:txBody>
      </p:sp>
      <p:sp>
        <p:nvSpPr>
          <p:cNvPr id="96" name="Google Shape;96;p1"/>
          <p:cNvSpPr/>
          <p:nvPr/>
        </p:nvSpPr>
        <p:spPr>
          <a:xfrm>
            <a:off x="2733607" y="6407822"/>
            <a:ext cx="3674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1800" b="0" i="0" u="none" strike="noStrike" cap="none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Мамонтово - 2025</a:t>
            </a:r>
            <a:endParaRPr sz="1800" b="0" i="0" u="none" strike="noStrike" cap="none" dirty="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0" y="0"/>
            <a:ext cx="9144000" cy="746017"/>
          </a:xfrm>
          <a:prstGeom prst="rect">
            <a:avLst/>
          </a:prstGeom>
          <a:solidFill>
            <a:srgbClr val="3E16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3E1637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624047" y="142175"/>
            <a:ext cx="5806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ru-RU" sz="2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6527" y="158844"/>
            <a:ext cx="4918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ИССЛЕДОВАНИЕ: ОС </a:t>
            </a:r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Windows</a:t>
            </a:r>
            <a:endParaRPr lang="ru-RU" sz="2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6527" y="6326944"/>
            <a:ext cx="534000" cy="534000"/>
          </a:xfrm>
          <a:prstGeom prst="rect">
            <a:avLst/>
          </a:prstGeom>
        </p:spPr>
      </p:pic>
      <p:sp>
        <p:nvSpPr>
          <p:cNvPr id="10" name="Прямоугольник 9"/>
          <p:cNvSpPr/>
          <p:nvPr/>
        </p:nvSpPr>
        <p:spPr>
          <a:xfrm>
            <a:off x="-1194" y="793322"/>
            <a:ext cx="9145194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600" b="1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</a:t>
            </a:r>
            <a:r>
              <a:rPr lang="ru-RU" sz="1600" b="1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Современные версии: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600" b="1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 2001 году вышла </a:t>
            </a:r>
            <a:r>
              <a:rPr lang="ru-RU" sz="1600" b="1" dirty="0" err="1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Windows</a:t>
            </a:r>
            <a:r>
              <a:rPr lang="ru-RU" sz="1600" b="1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XP, которая стала одной из самых популярных версий благодаря своей стабильности и удобству.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600" b="1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 2007 году была представлена </a:t>
            </a:r>
            <a:r>
              <a:rPr lang="ru-RU" sz="1600" b="1" dirty="0" err="1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Windows</a:t>
            </a:r>
            <a:r>
              <a:rPr lang="ru-RU" sz="1600" b="1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b="1" dirty="0" err="1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Vista</a:t>
            </a:r>
            <a:r>
              <a:rPr lang="ru-RU" sz="1600" b="1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а в 2009 — </a:t>
            </a:r>
            <a:r>
              <a:rPr lang="ru-RU" sz="1600" b="1" dirty="0" err="1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Windows</a:t>
            </a:r>
            <a:r>
              <a:rPr lang="ru-RU" sz="1600" b="1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7, которая улучшила производительность и интерфейс. (не будем вспоминать о 8-ой, не надо)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600" b="1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 2015 году </a:t>
            </a:r>
            <a:r>
              <a:rPr lang="ru-RU" sz="1600" b="1" dirty="0" err="1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Microsoft</a:t>
            </a:r>
            <a:r>
              <a:rPr lang="ru-RU" sz="1600" b="1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выпустила </a:t>
            </a:r>
            <a:r>
              <a:rPr lang="ru-RU" sz="1600" b="1" dirty="0" err="1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Windows</a:t>
            </a:r>
            <a:r>
              <a:rPr lang="ru-RU" sz="1600" b="1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10, которая объединила элементы предыдущих версий и представила концепцию "</a:t>
            </a:r>
            <a:r>
              <a:rPr lang="ru-RU" sz="1600" b="1" dirty="0" err="1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Windows</a:t>
            </a:r>
            <a:r>
              <a:rPr lang="ru-RU" sz="1600" b="1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как услуги", с регулярными обновлениями</a:t>
            </a:r>
            <a:r>
              <a:rPr lang="en-US" sz="1600" b="1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600" b="1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Последним таким «обновлением» стало создание </a:t>
            </a:r>
            <a:r>
              <a:rPr lang="ru-RU" sz="1600" b="1" dirty="0" err="1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Windows</a:t>
            </a:r>
            <a:r>
              <a:rPr lang="ru-RU" sz="1600" b="1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11, последней в данный момент версии ОС от компании </a:t>
            </a:r>
            <a:r>
              <a:rPr lang="en-US" sz="1600" b="1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Microsoft</a:t>
            </a:r>
            <a:r>
              <a:rPr lang="ru-RU" sz="1600" b="1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которая пытается скопировать (будем честны, прямо идти в плагиат) дизайнерских  решений </a:t>
            </a:r>
            <a:r>
              <a:rPr lang="en-US" sz="1600" b="1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MAC-OS</a:t>
            </a:r>
            <a:r>
              <a:rPr lang="ru-RU" sz="1600" b="1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о которой будет сказано позже.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885" y="3449884"/>
            <a:ext cx="2690649" cy="1793766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090" y="3626704"/>
            <a:ext cx="2620467" cy="196535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5309" y="4081294"/>
            <a:ext cx="2956595" cy="1661231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50248" y="4295380"/>
            <a:ext cx="2926493" cy="1647616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7303" y="3376556"/>
            <a:ext cx="2702676" cy="2751324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69815" y="4610034"/>
            <a:ext cx="2608230" cy="1630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1242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Прямоугольник 12"/>
          <p:cNvSpPr/>
          <p:nvPr/>
        </p:nvSpPr>
        <p:spPr>
          <a:xfrm>
            <a:off x="-1193" y="6324000"/>
            <a:ext cx="9144000" cy="536944"/>
          </a:xfrm>
          <a:prstGeom prst="rect">
            <a:avLst/>
          </a:prstGeom>
          <a:solidFill>
            <a:srgbClr val="3E16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551F4C"/>
              </a:solidFill>
            </a:endParaRPr>
          </a:p>
        </p:txBody>
      </p:sp>
      <p:sp>
        <p:nvSpPr>
          <p:cNvPr id="96" name="Google Shape;96;p1"/>
          <p:cNvSpPr/>
          <p:nvPr/>
        </p:nvSpPr>
        <p:spPr>
          <a:xfrm>
            <a:off x="2733607" y="6407822"/>
            <a:ext cx="3674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1800" b="0" i="0" u="none" strike="noStrike" cap="none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Мамонтово - 2025</a:t>
            </a:r>
            <a:endParaRPr sz="1800" b="0" i="0" u="none" strike="noStrike" cap="none" dirty="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0" y="0"/>
            <a:ext cx="9144000" cy="746017"/>
          </a:xfrm>
          <a:prstGeom prst="rect">
            <a:avLst/>
          </a:prstGeom>
          <a:solidFill>
            <a:srgbClr val="3E16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3E1637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624047" y="142175"/>
            <a:ext cx="5806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13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6527" y="158844"/>
            <a:ext cx="43701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ИССЛЕДОВАНИЕ: ОС </a:t>
            </a:r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Linux</a:t>
            </a:r>
            <a:endParaRPr lang="ru-RU" sz="2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6527" y="6326944"/>
            <a:ext cx="534000" cy="534000"/>
          </a:xfrm>
          <a:prstGeom prst="rect">
            <a:avLst/>
          </a:prstGeom>
        </p:spPr>
      </p:pic>
      <p:sp>
        <p:nvSpPr>
          <p:cNvPr id="10" name="Прямоугольник 9"/>
          <p:cNvSpPr/>
          <p:nvPr/>
        </p:nvSpPr>
        <p:spPr>
          <a:xfrm>
            <a:off x="-1194" y="793322"/>
            <a:ext cx="914519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600" b="1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</a:t>
            </a:r>
            <a:r>
              <a:rPr lang="en-US" sz="1600" b="1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b="1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Предпосылки и ранние версии: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600" b="1" dirty="0" err="1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Linux</a:t>
            </a:r>
            <a:r>
              <a:rPr lang="ru-RU" sz="1600" b="1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был создан в 1991 году финским студентом </a:t>
            </a:r>
            <a:r>
              <a:rPr lang="ru-RU" sz="1600" b="1" dirty="0" err="1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Линусом</a:t>
            </a:r>
            <a:r>
              <a:rPr lang="ru-RU" sz="1600" b="1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b="1" dirty="0" err="1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Торвальдсом</a:t>
            </a:r>
            <a:r>
              <a:rPr lang="ru-RU" sz="1600" b="1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который разработал ядро </a:t>
            </a:r>
            <a:r>
              <a:rPr lang="ru-RU" sz="1600" b="1" dirty="0" err="1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Linux</a:t>
            </a:r>
            <a:r>
              <a:rPr lang="ru-RU" sz="1600" b="1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как альтернативу коммерческим операционным системам.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600" b="1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Первоначально </a:t>
            </a:r>
            <a:r>
              <a:rPr lang="ru-RU" sz="1600" b="1" dirty="0" err="1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Linux</a:t>
            </a:r>
            <a:r>
              <a:rPr lang="ru-RU" sz="1600" b="1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был основан на принципах UNIX и был доступен для свободного использования и модификации.</a:t>
            </a:r>
            <a:endParaRPr lang="en-US" sz="1600" b="1" dirty="0">
              <a:solidFill>
                <a:srgbClr val="3E163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3881" y="1933808"/>
            <a:ext cx="3330590" cy="1939888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447" y="2200583"/>
            <a:ext cx="2135794" cy="1406338"/>
          </a:xfrm>
          <a:prstGeom prst="rect">
            <a:avLst/>
          </a:prstGeom>
        </p:spPr>
      </p:pic>
      <p:sp>
        <p:nvSpPr>
          <p:cNvPr id="16" name="Прямоугольник 15"/>
          <p:cNvSpPr/>
          <p:nvPr/>
        </p:nvSpPr>
        <p:spPr>
          <a:xfrm>
            <a:off x="0" y="3690743"/>
            <a:ext cx="9142807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600" b="1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Развитие </a:t>
            </a:r>
            <a:r>
              <a:rPr lang="ru-RU" sz="1600" b="1" dirty="0" err="1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Windows</a:t>
            </a:r>
            <a:r>
              <a:rPr lang="ru-RU" sz="1600" b="1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600" b="1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 1992 году </a:t>
            </a:r>
            <a:r>
              <a:rPr lang="ru-RU" sz="1600" b="1" dirty="0" err="1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Linux</a:t>
            </a:r>
            <a:r>
              <a:rPr lang="ru-RU" sz="1600" b="1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стал доступен под лицензией GNU </a:t>
            </a:r>
            <a:r>
              <a:rPr lang="ru-RU" sz="1600" b="1" dirty="0" err="1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General</a:t>
            </a:r>
            <a:r>
              <a:rPr lang="ru-RU" sz="1600" b="1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b="1" dirty="0" err="1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Public</a:t>
            </a:r>
            <a:r>
              <a:rPr lang="ru-RU" sz="1600" b="1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b="1" dirty="0" err="1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License</a:t>
            </a:r>
            <a:r>
              <a:rPr lang="ru-RU" sz="1600" b="1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(GPL), что способствовало его распространению и развитию сообществом.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600" b="1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 1993 году появились первые дистрибутивы </a:t>
            </a:r>
            <a:r>
              <a:rPr lang="ru-RU" sz="1600" b="1" dirty="0" err="1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Linux</a:t>
            </a:r>
            <a:r>
              <a:rPr lang="ru-RU" sz="1600" b="1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такие как </a:t>
            </a:r>
            <a:r>
              <a:rPr lang="ru-RU" sz="1600" b="1" dirty="0" err="1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Slackware</a:t>
            </a:r>
            <a:r>
              <a:rPr lang="ru-RU" sz="1600" b="1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и </a:t>
            </a:r>
            <a:r>
              <a:rPr lang="ru-RU" sz="1600" b="1" dirty="0" err="1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Debian</a:t>
            </a:r>
            <a:r>
              <a:rPr lang="ru-RU" sz="1600" b="1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которые упростили установку и использование системы.</a:t>
            </a:r>
            <a:endParaRPr lang="en-US" sz="1600" b="1" dirty="0">
              <a:solidFill>
                <a:srgbClr val="3E163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" name="Рисунок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84882" y="5052763"/>
            <a:ext cx="1233395" cy="1233395"/>
          </a:xfrm>
          <a:prstGeom prst="rect">
            <a:avLst/>
          </a:prstGeom>
        </p:spPr>
      </p:pic>
      <p:pic>
        <p:nvPicPr>
          <p:cNvPr id="18" name="Рисунок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61134" y="4953256"/>
            <a:ext cx="2176913" cy="1224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2383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Прямоугольник 12"/>
          <p:cNvSpPr/>
          <p:nvPr/>
        </p:nvSpPr>
        <p:spPr>
          <a:xfrm>
            <a:off x="-1193" y="6324000"/>
            <a:ext cx="9144000" cy="536944"/>
          </a:xfrm>
          <a:prstGeom prst="rect">
            <a:avLst/>
          </a:prstGeom>
          <a:solidFill>
            <a:srgbClr val="3E16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551F4C"/>
              </a:solidFill>
            </a:endParaRPr>
          </a:p>
        </p:txBody>
      </p:sp>
      <p:sp>
        <p:nvSpPr>
          <p:cNvPr id="96" name="Google Shape;96;p1"/>
          <p:cNvSpPr/>
          <p:nvPr/>
        </p:nvSpPr>
        <p:spPr>
          <a:xfrm>
            <a:off x="2733607" y="6407822"/>
            <a:ext cx="3674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1800" b="0" i="0" u="none" strike="noStrike" cap="none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Мамонтово - 2025</a:t>
            </a:r>
            <a:endParaRPr sz="1800" b="0" i="0" u="none" strike="noStrike" cap="none" dirty="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0" y="0"/>
            <a:ext cx="9144000" cy="746017"/>
          </a:xfrm>
          <a:prstGeom prst="rect">
            <a:avLst/>
          </a:prstGeom>
          <a:solidFill>
            <a:srgbClr val="3E16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3E1637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624047" y="142175"/>
            <a:ext cx="5806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ru-RU" sz="2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6527" y="158844"/>
            <a:ext cx="43701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ИССЛЕДОВАНИЕ: ОС </a:t>
            </a:r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Linux</a:t>
            </a:r>
            <a:endParaRPr lang="ru-RU" sz="2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6527" y="6326944"/>
            <a:ext cx="534000" cy="534000"/>
          </a:xfrm>
          <a:prstGeom prst="rect">
            <a:avLst/>
          </a:prstGeom>
        </p:spPr>
      </p:pic>
      <p:sp>
        <p:nvSpPr>
          <p:cNvPr id="10" name="Прямоугольник 9"/>
          <p:cNvSpPr/>
          <p:nvPr/>
        </p:nvSpPr>
        <p:spPr>
          <a:xfrm>
            <a:off x="-1194" y="793322"/>
            <a:ext cx="914519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600" b="1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ru-RU" sz="1600" b="1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600" b="1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b="1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Современные версии: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600" b="1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 2000-х годах </a:t>
            </a:r>
            <a:r>
              <a:rPr lang="ru-RU" sz="1600" b="1" dirty="0" err="1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Linux</a:t>
            </a:r>
            <a:r>
              <a:rPr lang="ru-RU" sz="1600" b="1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стал популярным в серверной среде благодаря своей стабильности и безопасности. Дистрибутивы, такие как </a:t>
            </a:r>
            <a:r>
              <a:rPr lang="ru-RU" sz="1600" b="1" dirty="0" err="1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Red</a:t>
            </a:r>
            <a:r>
              <a:rPr lang="ru-RU" sz="1600" b="1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b="1" dirty="0" err="1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Hat</a:t>
            </a:r>
            <a:r>
              <a:rPr lang="ru-RU" sz="1600" b="1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1600" b="1" dirty="0" err="1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Ubuntu</a:t>
            </a:r>
            <a:r>
              <a:rPr lang="ru-RU" sz="1600" b="1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и </a:t>
            </a:r>
            <a:r>
              <a:rPr lang="ru-RU" sz="1600" b="1" dirty="0" err="1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CentOS</a:t>
            </a:r>
            <a:r>
              <a:rPr lang="ru-RU" sz="1600" b="1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стали широко использоваться.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600" b="1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 2010-х годах </a:t>
            </a:r>
            <a:r>
              <a:rPr lang="ru-RU" sz="1600" b="1" dirty="0" err="1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Linux</a:t>
            </a:r>
            <a:r>
              <a:rPr lang="ru-RU" sz="1600" b="1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продолжал развиваться, и его использование распространилось на настольные компьютеры, мобильные устройства (</a:t>
            </a:r>
            <a:r>
              <a:rPr lang="ru-RU" sz="1600" b="1" dirty="0" err="1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Android</a:t>
            </a:r>
            <a:r>
              <a:rPr lang="ru-RU" sz="1600" b="1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и встраиваемые системы.</a:t>
            </a:r>
            <a:endParaRPr lang="en-US" sz="1600" b="1" dirty="0">
              <a:solidFill>
                <a:srgbClr val="3E163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734" y="2326546"/>
            <a:ext cx="3355148" cy="2663988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26659" y="1956253"/>
            <a:ext cx="4398308" cy="2467343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25034" y="3414210"/>
            <a:ext cx="3601801" cy="1215197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83762" y="4263386"/>
            <a:ext cx="3519207" cy="1863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6388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Прямоугольник 12"/>
          <p:cNvSpPr/>
          <p:nvPr/>
        </p:nvSpPr>
        <p:spPr>
          <a:xfrm>
            <a:off x="-1193" y="6324000"/>
            <a:ext cx="9144000" cy="536944"/>
          </a:xfrm>
          <a:prstGeom prst="rect">
            <a:avLst/>
          </a:prstGeom>
          <a:solidFill>
            <a:srgbClr val="3E16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551F4C"/>
              </a:solidFill>
            </a:endParaRPr>
          </a:p>
        </p:txBody>
      </p:sp>
      <p:sp>
        <p:nvSpPr>
          <p:cNvPr id="96" name="Google Shape;96;p1"/>
          <p:cNvSpPr/>
          <p:nvPr/>
        </p:nvSpPr>
        <p:spPr>
          <a:xfrm>
            <a:off x="2733607" y="6407822"/>
            <a:ext cx="3674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1800" b="0" i="0" u="none" strike="noStrike" cap="none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Мамонтово - 2025</a:t>
            </a:r>
            <a:endParaRPr sz="1800" b="0" i="0" u="none" strike="noStrike" cap="none" dirty="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0" y="0"/>
            <a:ext cx="9144000" cy="746017"/>
          </a:xfrm>
          <a:prstGeom prst="rect">
            <a:avLst/>
          </a:prstGeom>
          <a:solidFill>
            <a:srgbClr val="3E16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3E1637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624047" y="142175"/>
            <a:ext cx="5806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16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6527" y="158844"/>
            <a:ext cx="41120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ИССЛЕДОВАНИЕ: </a:t>
            </a:r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Mac OS</a:t>
            </a:r>
            <a:endParaRPr lang="ru-RU" sz="2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6527" y="6326944"/>
            <a:ext cx="534000" cy="534000"/>
          </a:xfrm>
          <a:prstGeom prst="rect">
            <a:avLst/>
          </a:prstGeom>
        </p:spPr>
      </p:pic>
      <p:sp>
        <p:nvSpPr>
          <p:cNvPr id="10" name="Прямоугольник 9"/>
          <p:cNvSpPr/>
          <p:nvPr/>
        </p:nvSpPr>
        <p:spPr>
          <a:xfrm>
            <a:off x="-1194" y="793322"/>
            <a:ext cx="914519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600" b="1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</a:t>
            </a:r>
            <a:r>
              <a:rPr lang="en-US" sz="1600" b="1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b="1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Начало (1984):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600" b="1" dirty="0" err="1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Mac</a:t>
            </a:r>
            <a:r>
              <a:rPr lang="ru-RU" sz="1600" b="1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OS была впервые представлена 24 января 1984 года вместе с компьютером </a:t>
            </a:r>
            <a:r>
              <a:rPr lang="ru-RU" sz="1600" b="1" dirty="0" err="1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Macintosh</a:t>
            </a:r>
            <a:r>
              <a:rPr lang="ru-RU" sz="1600" b="1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разработанным компанией </a:t>
            </a:r>
            <a:r>
              <a:rPr lang="ru-RU" sz="1600" b="1" dirty="0" err="1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Apple</a:t>
            </a:r>
            <a:r>
              <a:rPr lang="ru-RU" sz="1600" b="1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Это была первая массовая операционная система с графическим пользовательским интерфейсом (GUI), что сделало её революционной для своего времени.</a:t>
            </a:r>
            <a:endParaRPr lang="en-US" sz="1600" b="1" dirty="0">
              <a:solidFill>
                <a:srgbClr val="3E163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5223" y="2004197"/>
            <a:ext cx="2487806" cy="2128083"/>
          </a:xfrm>
          <a:prstGeom prst="rect">
            <a:avLst/>
          </a:prstGeom>
        </p:spPr>
      </p:pic>
      <p:sp>
        <p:nvSpPr>
          <p:cNvPr id="11" name="Прямоугольник 10"/>
          <p:cNvSpPr/>
          <p:nvPr/>
        </p:nvSpPr>
        <p:spPr>
          <a:xfrm>
            <a:off x="-1" y="2671818"/>
            <a:ext cx="5495365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b="1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Ранние версии (1984-1999):</a:t>
            </a:r>
          </a:p>
          <a:p>
            <a:endParaRPr lang="ru-RU" sz="1600" b="1" dirty="0">
              <a:solidFill>
                <a:srgbClr val="3E163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600" b="1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 течение 1980-х и 1990-х годов </a:t>
            </a:r>
            <a:r>
              <a:rPr lang="ru-RU" sz="1600" b="1" dirty="0" err="1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Mac</a:t>
            </a:r>
            <a:r>
              <a:rPr lang="ru-RU" sz="1600" b="1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OS претерпела несколько обновлений, включая </a:t>
            </a:r>
            <a:r>
              <a:rPr lang="ru-RU" sz="1600" b="1" dirty="0" err="1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Mac</a:t>
            </a:r>
            <a:r>
              <a:rPr lang="ru-RU" sz="1600" b="1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OS </a:t>
            </a:r>
            <a:r>
              <a:rPr lang="ru-RU" sz="1600" b="1" dirty="0" err="1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</a:t>
            </a:r>
            <a:r>
              <a:rPr lang="ru-RU" sz="1600" b="1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6 (1988) которая представлена на рисунке справа и </a:t>
            </a:r>
            <a:r>
              <a:rPr lang="ru-RU" sz="1600" b="1" dirty="0" err="1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</a:t>
            </a:r>
            <a:r>
              <a:rPr lang="ru-RU" sz="1600" b="1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7 (1991), в этих системах разработчики добавили новые функции, такие как многозадачность и улучшенные сетевые возможности.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600" b="1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 1997 году </a:t>
            </a:r>
            <a:r>
              <a:rPr lang="ru-RU" sz="1600" b="1" dirty="0" err="1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Apple</a:t>
            </a:r>
            <a:r>
              <a:rPr lang="ru-RU" sz="1600" b="1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приобрела компанию </a:t>
            </a:r>
            <a:r>
              <a:rPr lang="ru-RU" sz="1600" b="1" dirty="0" err="1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NeXT</a:t>
            </a:r>
            <a:r>
              <a:rPr lang="ru-RU" sz="1600" b="1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основанную Стивом Джобсом, что стало важным шагом для будущего развития операционной системы.</a:t>
            </a:r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19622" y="4019716"/>
            <a:ext cx="2994772" cy="2001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9979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Прямоугольник 12"/>
          <p:cNvSpPr/>
          <p:nvPr/>
        </p:nvSpPr>
        <p:spPr>
          <a:xfrm>
            <a:off x="-1193" y="6324000"/>
            <a:ext cx="9144000" cy="536944"/>
          </a:xfrm>
          <a:prstGeom prst="rect">
            <a:avLst/>
          </a:prstGeom>
          <a:solidFill>
            <a:srgbClr val="3E16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551F4C"/>
              </a:solidFill>
            </a:endParaRPr>
          </a:p>
        </p:txBody>
      </p:sp>
      <p:sp>
        <p:nvSpPr>
          <p:cNvPr id="96" name="Google Shape;96;p1"/>
          <p:cNvSpPr/>
          <p:nvPr/>
        </p:nvSpPr>
        <p:spPr>
          <a:xfrm>
            <a:off x="2733607" y="6407822"/>
            <a:ext cx="3674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1800" b="0" i="0" u="none" strike="noStrike" cap="none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Мамонтово - 2025</a:t>
            </a:r>
            <a:endParaRPr sz="1800" b="0" i="0" u="none" strike="noStrike" cap="none" dirty="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0" y="0"/>
            <a:ext cx="9144000" cy="746017"/>
          </a:xfrm>
          <a:prstGeom prst="rect">
            <a:avLst/>
          </a:prstGeom>
          <a:solidFill>
            <a:srgbClr val="3E16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3E1637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624047" y="142175"/>
            <a:ext cx="5806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17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6527" y="158844"/>
            <a:ext cx="41120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ИССЛЕДОВАНИЕ: </a:t>
            </a:r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Mac OS</a:t>
            </a:r>
            <a:endParaRPr lang="ru-RU" sz="2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6527" y="6326944"/>
            <a:ext cx="534000" cy="534000"/>
          </a:xfrm>
          <a:prstGeom prst="rect">
            <a:avLst/>
          </a:prstGeom>
        </p:spPr>
      </p:pic>
      <p:sp>
        <p:nvSpPr>
          <p:cNvPr id="10" name="Прямоугольник 9"/>
          <p:cNvSpPr/>
          <p:nvPr/>
        </p:nvSpPr>
        <p:spPr>
          <a:xfrm>
            <a:off x="-1194" y="736474"/>
            <a:ext cx="914519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600" b="1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</a:t>
            </a:r>
            <a:r>
              <a:rPr lang="en-US" sz="1600" b="1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b="1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Переход на </a:t>
            </a:r>
            <a:r>
              <a:rPr lang="ru-RU" sz="1600" b="1" dirty="0" err="1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Mac</a:t>
            </a:r>
            <a:r>
              <a:rPr lang="ru-RU" sz="1600" b="1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OS X (2001):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600" b="1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 2001 году </a:t>
            </a:r>
            <a:r>
              <a:rPr lang="ru-RU" sz="1600" b="1" dirty="0" err="1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Apple</a:t>
            </a:r>
            <a:r>
              <a:rPr lang="ru-RU" sz="1600" b="1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представила </a:t>
            </a:r>
            <a:r>
              <a:rPr lang="ru-RU" sz="1600" b="1" dirty="0" err="1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Mac</a:t>
            </a:r>
            <a:r>
              <a:rPr lang="ru-RU" sz="1600" b="1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OS X, основанную на UNIX, что обеспечивало большую стабильность и безопасность. </a:t>
            </a:r>
            <a:r>
              <a:rPr lang="ru-RU" sz="1600" b="1" dirty="0" err="1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Mac</a:t>
            </a:r>
            <a:r>
              <a:rPr lang="ru-RU" sz="1600" b="1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OS X объединила элементы классической </a:t>
            </a:r>
            <a:r>
              <a:rPr lang="ru-RU" sz="1600" b="1" dirty="0" err="1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Mac</a:t>
            </a:r>
            <a:r>
              <a:rPr lang="ru-RU" sz="1600" b="1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OS и мощные функции UNIX.</a:t>
            </a:r>
          </a:p>
        </p:txBody>
      </p:sp>
      <p:sp>
        <p:nvSpPr>
          <p:cNvPr id="11" name="Прямоугольник 10"/>
          <p:cNvSpPr/>
          <p:nvPr/>
        </p:nvSpPr>
        <p:spPr>
          <a:xfrm>
            <a:off x="0" y="3434199"/>
            <a:ext cx="5012465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b="1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 Эволюция и переименование (2007-2016):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600" b="1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 2007 году </a:t>
            </a:r>
            <a:r>
              <a:rPr lang="ru-RU" sz="1600" b="1" dirty="0" err="1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Apple</a:t>
            </a:r>
            <a:r>
              <a:rPr lang="ru-RU" sz="1600" b="1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начала использовать название "OS X" для своей операционной системы, что отражало её развитие и интеграцию с другими продуктами </a:t>
            </a:r>
            <a:r>
              <a:rPr lang="ru-RU" sz="1600" b="1" dirty="0" err="1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Apple</a:t>
            </a:r>
            <a:r>
              <a:rPr lang="ru-RU" sz="1600" b="1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600" b="1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 2012 году была представлена OS X </a:t>
            </a:r>
            <a:r>
              <a:rPr lang="ru-RU" sz="1600" b="1" dirty="0" err="1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Mountain</a:t>
            </a:r>
            <a:r>
              <a:rPr lang="ru-RU" sz="1600" b="1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b="1" dirty="0" err="1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Lion</a:t>
            </a:r>
            <a:r>
              <a:rPr lang="ru-RU" sz="1600" b="1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которая добавила функции, такие как интеграция с </a:t>
            </a:r>
            <a:r>
              <a:rPr lang="ru-RU" sz="1600" b="1" dirty="0" err="1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iCloud</a:t>
            </a:r>
            <a:r>
              <a:rPr lang="ru-RU" sz="1600" b="1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и </a:t>
            </a:r>
            <a:r>
              <a:rPr lang="ru-RU" sz="1600" b="1" dirty="0" err="1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уведомления.системы</a:t>
            </a:r>
            <a:r>
              <a:rPr lang="ru-RU" sz="1600" b="1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0516" y="1607477"/>
            <a:ext cx="2725271" cy="2043953"/>
          </a:xfrm>
          <a:prstGeom prst="rect">
            <a:avLst/>
          </a:prstGeom>
        </p:spPr>
      </p:pic>
      <p:sp>
        <p:nvSpPr>
          <p:cNvPr id="8" name="Прямоугольник 7"/>
          <p:cNvSpPr/>
          <p:nvPr/>
        </p:nvSpPr>
        <p:spPr>
          <a:xfrm>
            <a:off x="-1195" y="1765336"/>
            <a:ext cx="500349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600" b="1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Первая версия, </a:t>
            </a:r>
            <a:r>
              <a:rPr lang="ru-RU" sz="1600" b="1" dirty="0" err="1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Mac</a:t>
            </a:r>
            <a:r>
              <a:rPr lang="ru-RU" sz="1600" b="1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OS X 10.0 (</a:t>
            </a:r>
            <a:r>
              <a:rPr lang="ru-RU" sz="1600" b="1" dirty="0" err="1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Cheetah</a:t>
            </a:r>
            <a:r>
              <a:rPr lang="ru-RU" sz="1600" b="1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), была выпущена в марте 2001 года, за ней последовали обновления, такие как 10.1 (</a:t>
            </a:r>
            <a:r>
              <a:rPr lang="ru-RU" sz="1600" b="1" dirty="0" err="1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Puma</a:t>
            </a:r>
            <a:r>
              <a:rPr lang="ru-RU" sz="1600" b="1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и 10.2 (</a:t>
            </a:r>
            <a:r>
              <a:rPr lang="ru-RU" sz="1600" b="1" dirty="0" err="1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Jaguar</a:t>
            </a:r>
            <a:r>
              <a:rPr lang="ru-RU" sz="1600" b="1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), которые улучшали производительность и добавляли новые функции.</a:t>
            </a: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57978" y="3735252"/>
            <a:ext cx="3430345" cy="2304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3822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Прямоугольник 12"/>
          <p:cNvSpPr/>
          <p:nvPr/>
        </p:nvSpPr>
        <p:spPr>
          <a:xfrm>
            <a:off x="-1193" y="6324000"/>
            <a:ext cx="9144000" cy="536944"/>
          </a:xfrm>
          <a:prstGeom prst="rect">
            <a:avLst/>
          </a:prstGeom>
          <a:solidFill>
            <a:srgbClr val="3E16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551F4C"/>
              </a:solidFill>
            </a:endParaRPr>
          </a:p>
        </p:txBody>
      </p:sp>
      <p:sp>
        <p:nvSpPr>
          <p:cNvPr id="96" name="Google Shape;96;p1"/>
          <p:cNvSpPr/>
          <p:nvPr/>
        </p:nvSpPr>
        <p:spPr>
          <a:xfrm>
            <a:off x="2733607" y="6407822"/>
            <a:ext cx="3674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1800" b="0" i="0" u="none" strike="noStrike" cap="none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Мамонтово - 2025</a:t>
            </a:r>
            <a:endParaRPr sz="1800" b="0" i="0" u="none" strike="noStrike" cap="none" dirty="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0" y="0"/>
            <a:ext cx="9144000" cy="746017"/>
          </a:xfrm>
          <a:prstGeom prst="rect">
            <a:avLst/>
          </a:prstGeom>
          <a:solidFill>
            <a:srgbClr val="3E16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3E1637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624047" y="142175"/>
            <a:ext cx="5806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18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6527" y="158844"/>
            <a:ext cx="41120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ИССЛЕДОВАНИЕ: </a:t>
            </a:r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Mac OS</a:t>
            </a:r>
            <a:endParaRPr lang="ru-RU" sz="2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6527" y="6326944"/>
            <a:ext cx="534000" cy="534000"/>
          </a:xfrm>
          <a:prstGeom prst="rect">
            <a:avLst/>
          </a:prstGeom>
        </p:spPr>
      </p:pic>
      <p:sp>
        <p:nvSpPr>
          <p:cNvPr id="10" name="Прямоугольник 9"/>
          <p:cNvSpPr/>
          <p:nvPr/>
        </p:nvSpPr>
        <p:spPr>
          <a:xfrm>
            <a:off x="-1194" y="736474"/>
            <a:ext cx="9145194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600" b="1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ru-RU" sz="1600" b="1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600" b="1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b="1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Переход на </a:t>
            </a:r>
            <a:r>
              <a:rPr lang="ru-RU" sz="1600" b="1" dirty="0" err="1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macOS</a:t>
            </a:r>
            <a:r>
              <a:rPr lang="ru-RU" sz="1600" b="1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(2016):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600" b="1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 2016 году </a:t>
            </a:r>
            <a:r>
              <a:rPr lang="ru-RU" sz="1600" b="1" dirty="0" err="1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Apple</a:t>
            </a:r>
            <a:r>
              <a:rPr lang="ru-RU" sz="1600" b="1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переименовала свою операционную систему в </a:t>
            </a:r>
            <a:r>
              <a:rPr lang="ru-RU" sz="1600" b="1" dirty="0" err="1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macOS</a:t>
            </a:r>
            <a:r>
              <a:rPr lang="ru-RU" sz="1600" b="1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чтобы соответствовать наименованиям других операционных систем </a:t>
            </a:r>
            <a:r>
              <a:rPr lang="ru-RU" sz="1600" b="1" dirty="0" err="1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Apple</a:t>
            </a:r>
            <a:r>
              <a:rPr lang="ru-RU" sz="1600" b="1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таких как </a:t>
            </a:r>
            <a:r>
              <a:rPr lang="ru-RU" sz="1600" b="1" dirty="0" err="1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iOS</a:t>
            </a:r>
            <a:r>
              <a:rPr lang="ru-RU" sz="1600" b="1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1600" b="1" dirty="0" err="1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watchOS</a:t>
            </a:r>
            <a:r>
              <a:rPr lang="ru-RU" sz="1600" b="1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и </a:t>
            </a:r>
            <a:r>
              <a:rPr lang="ru-RU" sz="1600" b="1" dirty="0" err="1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tvOS</a:t>
            </a:r>
            <a:r>
              <a:rPr lang="ru-RU" sz="1600" b="1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600" b="1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 тех пор </a:t>
            </a:r>
            <a:r>
              <a:rPr lang="ru-RU" sz="1600" b="1" dirty="0" err="1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macOS</a:t>
            </a:r>
            <a:r>
              <a:rPr lang="ru-RU" sz="1600" b="1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продолжает развиваться, с регулярными обновлениями, такими как </a:t>
            </a:r>
            <a:r>
              <a:rPr lang="ru-RU" sz="1600" b="1" dirty="0" err="1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macOS</a:t>
            </a:r>
            <a:r>
              <a:rPr lang="ru-RU" sz="1600" b="1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b="1" dirty="0" err="1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Sierra</a:t>
            </a:r>
            <a:r>
              <a:rPr lang="ru-RU" sz="1600" b="1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1600" b="1" dirty="0" err="1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High</a:t>
            </a:r>
            <a:r>
              <a:rPr lang="ru-RU" sz="1600" b="1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b="1" dirty="0" err="1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Sierra</a:t>
            </a:r>
            <a:r>
              <a:rPr lang="ru-RU" sz="1600" b="1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1600" b="1" dirty="0" err="1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Mojave</a:t>
            </a:r>
            <a:r>
              <a:rPr lang="ru-RU" sz="1600" b="1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1600" b="1" dirty="0" err="1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Catalina</a:t>
            </a:r>
            <a:r>
              <a:rPr lang="ru-RU" sz="1600" b="1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1600" b="1" dirty="0" err="1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Big</a:t>
            </a:r>
            <a:r>
              <a:rPr lang="ru-RU" sz="1600" b="1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b="1" dirty="0" err="1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Sur</a:t>
            </a:r>
            <a:r>
              <a:rPr lang="ru-RU" sz="1600" b="1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и </a:t>
            </a:r>
            <a:r>
              <a:rPr lang="ru-RU" sz="1600" b="1" dirty="0" err="1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Monterey</a:t>
            </a:r>
            <a:r>
              <a:rPr lang="ru-RU" sz="1600" b="1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каждая из которых добавляет новые функции и улучшения.</a:t>
            </a: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9107" y="2684990"/>
            <a:ext cx="4840213" cy="3226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7200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Прямоугольник 12"/>
          <p:cNvSpPr/>
          <p:nvPr/>
        </p:nvSpPr>
        <p:spPr>
          <a:xfrm>
            <a:off x="-1193" y="6324000"/>
            <a:ext cx="9144000" cy="536944"/>
          </a:xfrm>
          <a:prstGeom prst="rect">
            <a:avLst/>
          </a:prstGeom>
          <a:solidFill>
            <a:srgbClr val="3E16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551F4C"/>
              </a:solidFill>
            </a:endParaRPr>
          </a:p>
        </p:txBody>
      </p:sp>
      <p:sp>
        <p:nvSpPr>
          <p:cNvPr id="96" name="Google Shape;96;p1"/>
          <p:cNvSpPr/>
          <p:nvPr/>
        </p:nvSpPr>
        <p:spPr>
          <a:xfrm>
            <a:off x="2733607" y="6407822"/>
            <a:ext cx="3674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1800" b="0" i="0" u="none" strike="noStrike" cap="none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Мамонтово - 2025</a:t>
            </a:r>
            <a:endParaRPr sz="1800" b="0" i="0" u="none" strike="noStrike" cap="none" dirty="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0" y="0"/>
            <a:ext cx="9144000" cy="746017"/>
          </a:xfrm>
          <a:prstGeom prst="rect">
            <a:avLst/>
          </a:prstGeom>
          <a:solidFill>
            <a:srgbClr val="3E16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3E1637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624047" y="142175"/>
            <a:ext cx="5806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19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6527" y="158844"/>
            <a:ext cx="79816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ИССЛЕДОВАНИЕ: заключение (пока промежуточное) 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6527" y="6326944"/>
            <a:ext cx="534000" cy="534000"/>
          </a:xfrm>
          <a:prstGeom prst="rect">
            <a:avLst/>
          </a:prstGeom>
        </p:spPr>
      </p:pic>
      <p:sp>
        <p:nvSpPr>
          <p:cNvPr id="10" name="Прямоугольник 9"/>
          <p:cNvSpPr/>
          <p:nvPr/>
        </p:nvSpPr>
        <p:spPr>
          <a:xfrm>
            <a:off x="-1194" y="736474"/>
            <a:ext cx="9145194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600" b="1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ОС </a:t>
            </a:r>
            <a:r>
              <a:rPr lang="ru-RU" sz="1600" b="1" dirty="0" err="1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Windows</a:t>
            </a:r>
            <a:r>
              <a:rPr lang="ru-RU" sz="1600" b="1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и </a:t>
            </a:r>
            <a:r>
              <a:rPr lang="ru-RU" sz="1600" b="1" dirty="0" err="1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Linux</a:t>
            </a:r>
            <a:r>
              <a:rPr lang="ru-RU" sz="1600" b="1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имеют разные корни и философии. </a:t>
            </a:r>
            <a:r>
              <a:rPr lang="ru-RU" sz="1600" b="1" dirty="0" err="1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Windows</a:t>
            </a:r>
            <a:r>
              <a:rPr lang="ru-RU" sz="1600" b="1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ориентирована на массового пользователя и коммерческий рынок, в то время как </a:t>
            </a:r>
            <a:r>
              <a:rPr lang="ru-RU" sz="1600" b="1" dirty="0" err="1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Linux</a:t>
            </a:r>
            <a:r>
              <a:rPr lang="ru-RU" sz="1600" b="1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развивалась как открытая и свободная система, поддерживаемая сообществом. Обе операционные системы продолжают эволюционировать и адаптироваться к современным требованиям пользователей и технологий.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ru-RU" sz="1600" b="1" dirty="0">
              <a:solidFill>
                <a:srgbClr val="3E163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600" b="1" dirty="0" err="1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Mac</a:t>
            </a:r>
            <a:r>
              <a:rPr lang="ru-RU" sz="1600" b="1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OS прошла долгий путь с момента своего появления в 1984 году, эволюционируя от простой графической операционной системы до мощной и стабильной платформы, основанной на UNIX. Она продолжает оставаться важной частью экосистемы </a:t>
            </a:r>
            <a:r>
              <a:rPr lang="ru-RU" sz="1600" b="1" dirty="0" err="1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Apple</a:t>
            </a:r>
            <a:r>
              <a:rPr lang="ru-RU" sz="1600" b="1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и привлекает пользователей благодаря своему удобству и интеграции с другими устройствами </a:t>
            </a:r>
            <a:r>
              <a:rPr lang="ru-RU" sz="1600" b="1" dirty="0" err="1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Apple</a:t>
            </a:r>
            <a:r>
              <a:rPr lang="ru-RU" sz="1600" b="1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4"/>
          <a:srcRect b="4204"/>
          <a:stretch/>
        </p:blipFill>
        <p:spPr>
          <a:xfrm>
            <a:off x="1642782" y="3532776"/>
            <a:ext cx="5715000" cy="251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3343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Прямоугольник 12"/>
          <p:cNvSpPr/>
          <p:nvPr/>
        </p:nvSpPr>
        <p:spPr>
          <a:xfrm>
            <a:off x="-1193" y="6324000"/>
            <a:ext cx="9144000" cy="536944"/>
          </a:xfrm>
          <a:prstGeom prst="rect">
            <a:avLst/>
          </a:prstGeom>
          <a:solidFill>
            <a:srgbClr val="3E16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551F4C"/>
              </a:solidFill>
            </a:endParaRPr>
          </a:p>
        </p:txBody>
      </p:sp>
      <p:sp>
        <p:nvSpPr>
          <p:cNvPr id="96" name="Google Shape;96;p1"/>
          <p:cNvSpPr/>
          <p:nvPr/>
        </p:nvSpPr>
        <p:spPr>
          <a:xfrm>
            <a:off x="2733607" y="6407822"/>
            <a:ext cx="3674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1800" b="0" i="0" u="none" strike="noStrike" cap="none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Мамонтово - 2025</a:t>
            </a:r>
            <a:endParaRPr sz="1800" b="0" i="0" u="none" strike="noStrike" cap="none" dirty="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0" y="0"/>
            <a:ext cx="9144000" cy="746017"/>
          </a:xfrm>
          <a:prstGeom prst="rect">
            <a:avLst/>
          </a:prstGeom>
          <a:solidFill>
            <a:srgbClr val="3E16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3E1637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624047" y="142175"/>
            <a:ext cx="5806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6527" y="158844"/>
            <a:ext cx="60740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ИССЛЕДОВАНИЕ: опросы обучающихся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6527" y="6326944"/>
            <a:ext cx="534000" cy="534000"/>
          </a:xfrm>
          <a:prstGeom prst="rect">
            <a:avLst/>
          </a:prstGeom>
        </p:spPr>
      </p:pic>
      <p:sp>
        <p:nvSpPr>
          <p:cNvPr id="10" name="Прямоугольник 9"/>
          <p:cNvSpPr/>
          <p:nvPr/>
        </p:nvSpPr>
        <p:spPr>
          <a:xfrm>
            <a:off x="-2387" y="904861"/>
            <a:ext cx="9145194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600" b="1" u="sng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Цель опроса</a:t>
            </a:r>
            <a:r>
              <a:rPr lang="ru-RU" sz="1600" b="1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Изучить использование операционных систем (ОС) в образовании и выявить их преимущества и недостатки.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ru-RU" sz="1600" b="1" dirty="0">
              <a:solidFill>
                <a:srgbClr val="3E163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600" b="1" u="sng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Участники</a:t>
            </a:r>
            <a:r>
              <a:rPr lang="ru-RU" sz="1600" b="1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Учащиеся и преподаватели возрастом 14–18 лет, 18–30 лет и старше 30 лет (мужчины и женщины).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ru-RU" sz="1600" b="1" dirty="0">
              <a:solidFill>
                <a:srgbClr val="3E163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600" b="1" u="sng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Метод сбора данных</a:t>
            </a:r>
            <a:r>
              <a:rPr lang="ru-RU" sz="1600" b="1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Онлайн-опрос через </a:t>
            </a:r>
            <a:r>
              <a:rPr lang="ru-RU" sz="1600" b="1" dirty="0" err="1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Google</a:t>
            </a:r>
            <a:r>
              <a:rPr lang="ru-RU" sz="1600" b="1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b="1" dirty="0" err="1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Forms</a:t>
            </a:r>
            <a:r>
              <a:rPr lang="ru-RU" sz="1600" b="1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Участники отвечали на вопросы об используемых ОС, их преимуществах и проблемах.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ru-RU" sz="1600" b="1" dirty="0">
              <a:solidFill>
                <a:srgbClr val="3E163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600" b="1" u="sng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Количество участников</a:t>
            </a:r>
            <a:r>
              <a:rPr lang="ru-RU" sz="1600" b="1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В опросе участвовало 15 человек.</a:t>
            </a:r>
          </a:p>
          <a:p>
            <a:pPr algn="just"/>
            <a:endParaRPr lang="ru-RU" sz="1600" b="1" dirty="0">
              <a:solidFill>
                <a:srgbClr val="3E163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4916" y="3543680"/>
            <a:ext cx="2628519" cy="2628519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3528" y="3584063"/>
            <a:ext cx="2743438" cy="2156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7802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Прямоугольник 12"/>
          <p:cNvSpPr/>
          <p:nvPr/>
        </p:nvSpPr>
        <p:spPr>
          <a:xfrm>
            <a:off x="-1193" y="6324000"/>
            <a:ext cx="9144000" cy="536944"/>
          </a:xfrm>
          <a:prstGeom prst="rect">
            <a:avLst/>
          </a:prstGeom>
          <a:solidFill>
            <a:srgbClr val="3E16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551F4C"/>
              </a:solidFill>
            </a:endParaRPr>
          </a:p>
        </p:txBody>
      </p:sp>
      <p:sp>
        <p:nvSpPr>
          <p:cNvPr id="96" name="Google Shape;96;p1"/>
          <p:cNvSpPr/>
          <p:nvPr/>
        </p:nvSpPr>
        <p:spPr>
          <a:xfrm>
            <a:off x="2733607" y="6407822"/>
            <a:ext cx="3674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1800" b="0" i="0" u="none" strike="noStrike" cap="none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Мамонтово - 2025</a:t>
            </a:r>
            <a:endParaRPr sz="1800" b="0" i="0" u="none" strike="noStrike" cap="none" dirty="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81AC57D-34B9-4B0E-B134-78D75A3028AC}"/>
              </a:ext>
            </a:extLst>
          </p:cNvPr>
          <p:cNvSpPr txBox="1"/>
          <p:nvPr/>
        </p:nvSpPr>
        <p:spPr>
          <a:xfrm>
            <a:off x="0" y="876757"/>
            <a:ext cx="9050853" cy="9814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ru-RU" sz="1800" b="1" dirty="0">
                <a:solidFill>
                  <a:srgbClr val="3E1637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В современном мире информационные технологии играют все более важную роль в образовании. Использование </a:t>
            </a:r>
            <a:r>
              <a:rPr lang="ru-RU" sz="1800" b="1" u="sng" dirty="0">
                <a:solidFill>
                  <a:srgbClr val="3E1637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операционных систем</a:t>
            </a:r>
            <a:r>
              <a:rPr lang="ru-RU" sz="1800" b="1" dirty="0">
                <a:solidFill>
                  <a:srgbClr val="3E1637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(OC) в образовательном процессе становится все более актуальным.</a:t>
            </a:r>
            <a:endParaRPr lang="ru-RU" sz="2400" b="1" dirty="0">
              <a:solidFill>
                <a:srgbClr val="3E1637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0" y="0"/>
            <a:ext cx="9144000" cy="746017"/>
          </a:xfrm>
          <a:prstGeom prst="rect">
            <a:avLst/>
          </a:prstGeom>
          <a:solidFill>
            <a:srgbClr val="3E16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3E1637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712299" y="142175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6527" y="158844"/>
            <a:ext cx="29290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АКТУАЛЬНОСТЬ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6527" y="6326944"/>
            <a:ext cx="534000" cy="53400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329" y="3506373"/>
            <a:ext cx="4259252" cy="2702259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-1" y="2029045"/>
            <a:ext cx="905085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800" b="1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Однако, существует множество различных OC, каждая со своими преимуществами и недостатками. Поэтому, актуальность темы работы определяется тем, что в настоящее время существует необходимость изучения преимуществ использования разных OC в образовании для ускорения решения различных задач.</a:t>
            </a:r>
          </a:p>
        </p:txBody>
      </p:sp>
    </p:spTree>
    <p:extLst>
      <p:ext uri="{BB962C8B-B14F-4D97-AF65-F5344CB8AC3E}">
        <p14:creationId xmlns:p14="http://schemas.microsoft.com/office/powerpoint/2010/main" val="17663328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Прямоугольник 12"/>
          <p:cNvSpPr/>
          <p:nvPr/>
        </p:nvSpPr>
        <p:spPr>
          <a:xfrm>
            <a:off x="-1193" y="6324000"/>
            <a:ext cx="9144000" cy="536944"/>
          </a:xfrm>
          <a:prstGeom prst="rect">
            <a:avLst/>
          </a:prstGeom>
          <a:solidFill>
            <a:srgbClr val="3E16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551F4C"/>
              </a:solidFill>
            </a:endParaRPr>
          </a:p>
        </p:txBody>
      </p:sp>
      <p:sp>
        <p:nvSpPr>
          <p:cNvPr id="96" name="Google Shape;96;p1"/>
          <p:cNvSpPr/>
          <p:nvPr/>
        </p:nvSpPr>
        <p:spPr>
          <a:xfrm>
            <a:off x="2733607" y="6407822"/>
            <a:ext cx="3674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1800" b="0" i="0" u="none" strike="noStrike" cap="none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Мамонтово - 2025</a:t>
            </a:r>
            <a:endParaRPr sz="1800" b="0" i="0" u="none" strike="noStrike" cap="none" dirty="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0" y="0"/>
            <a:ext cx="9144000" cy="746017"/>
          </a:xfrm>
          <a:prstGeom prst="rect">
            <a:avLst/>
          </a:prstGeom>
          <a:solidFill>
            <a:srgbClr val="3E16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3E1637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624047" y="142175"/>
            <a:ext cx="5806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6527" y="158844"/>
            <a:ext cx="60740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ИССЛЕДОВАНИЕ: опросы обучающихся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6527" y="6326944"/>
            <a:ext cx="534000" cy="534000"/>
          </a:xfrm>
          <a:prstGeom prst="rect">
            <a:avLst/>
          </a:prstGeom>
        </p:spPr>
      </p:pic>
      <p:sp>
        <p:nvSpPr>
          <p:cNvPr id="10" name="Прямоугольник 9"/>
          <p:cNvSpPr/>
          <p:nvPr/>
        </p:nvSpPr>
        <p:spPr>
          <a:xfrm>
            <a:off x="-2387" y="904861"/>
            <a:ext cx="914519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600" b="1" u="sng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Цель опроса</a:t>
            </a:r>
            <a:r>
              <a:rPr lang="ru-RU" sz="1600" b="1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Изучить использование операционных систем (ОС) в образовании и выявить их преимущества и недостатки.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ru-RU" sz="1600" b="1" dirty="0">
              <a:solidFill>
                <a:srgbClr val="3E163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ru-RU" sz="1600" b="1" dirty="0">
              <a:solidFill>
                <a:srgbClr val="3E163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0756" y="1427681"/>
            <a:ext cx="5678283" cy="445665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E36BC69-E6FC-E355-06C7-04B875D1B822}"/>
              </a:ext>
            </a:extLst>
          </p:cNvPr>
          <p:cNvSpPr txBox="1"/>
          <p:nvPr/>
        </p:nvSpPr>
        <p:spPr>
          <a:xfrm>
            <a:off x="247043" y="1635813"/>
            <a:ext cx="2784284" cy="47705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b="1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Общее наблюдение:</a:t>
            </a:r>
          </a:p>
          <a:p>
            <a:endParaRPr lang="ru-RU" sz="1600" b="1" dirty="0">
              <a:solidFill>
                <a:srgbClr val="3E163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1600" b="1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Явная доминанта Windows в сфере образования указывает на ее популярность и, возможно, лучшую совместимость с образовательными ресурсами.</a:t>
            </a:r>
          </a:p>
          <a:p>
            <a:endParaRPr lang="ru-RU" sz="1600" b="1" dirty="0">
              <a:solidFill>
                <a:srgbClr val="3E163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1600" b="1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Низкий уровень использования других систем может свидетельствовать о необходимости более широкого информирования о возможностях и преимуществах альтернативных ОС.</a:t>
            </a:r>
          </a:p>
        </p:txBody>
      </p:sp>
    </p:spTree>
    <p:extLst>
      <p:ext uri="{BB962C8B-B14F-4D97-AF65-F5344CB8AC3E}">
        <p14:creationId xmlns:p14="http://schemas.microsoft.com/office/powerpoint/2010/main" val="40712170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Прямоугольник 12"/>
          <p:cNvSpPr/>
          <p:nvPr/>
        </p:nvSpPr>
        <p:spPr>
          <a:xfrm>
            <a:off x="-1193" y="6324000"/>
            <a:ext cx="9144000" cy="536944"/>
          </a:xfrm>
          <a:prstGeom prst="rect">
            <a:avLst/>
          </a:prstGeom>
          <a:solidFill>
            <a:srgbClr val="3E16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551F4C"/>
              </a:solidFill>
            </a:endParaRPr>
          </a:p>
        </p:txBody>
      </p:sp>
      <p:sp>
        <p:nvSpPr>
          <p:cNvPr id="96" name="Google Shape;96;p1"/>
          <p:cNvSpPr/>
          <p:nvPr/>
        </p:nvSpPr>
        <p:spPr>
          <a:xfrm>
            <a:off x="2733607" y="6407822"/>
            <a:ext cx="3674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1800" b="0" i="0" u="none" strike="noStrike" cap="none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Мамонтово - 2025</a:t>
            </a:r>
            <a:endParaRPr sz="1800" b="0" i="0" u="none" strike="noStrike" cap="none" dirty="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0" y="0"/>
            <a:ext cx="9144000" cy="746017"/>
          </a:xfrm>
          <a:prstGeom prst="rect">
            <a:avLst/>
          </a:prstGeom>
          <a:solidFill>
            <a:srgbClr val="3E16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3E1637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624047" y="142175"/>
            <a:ext cx="5806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22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6527" y="158844"/>
            <a:ext cx="60740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ИССЛЕДОВАНИЕ: опросы обучающихся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6527" y="6326944"/>
            <a:ext cx="534000" cy="534000"/>
          </a:xfrm>
          <a:prstGeom prst="rect">
            <a:avLst/>
          </a:prstGeom>
        </p:spPr>
      </p:pic>
      <p:sp>
        <p:nvSpPr>
          <p:cNvPr id="10" name="Прямоугольник 9"/>
          <p:cNvSpPr/>
          <p:nvPr/>
        </p:nvSpPr>
        <p:spPr>
          <a:xfrm>
            <a:off x="-2387" y="904861"/>
            <a:ext cx="914519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600" b="1" u="sng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Цель опроса</a:t>
            </a:r>
            <a:r>
              <a:rPr lang="ru-RU" sz="1600" b="1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Изучить использование операционных систем (ОС) в образовании и выявить их преимущества и недостатки.</a:t>
            </a:r>
          </a:p>
          <a:p>
            <a:pPr algn="just"/>
            <a:endParaRPr lang="ru-RU" sz="1600" b="1" dirty="0">
              <a:solidFill>
                <a:srgbClr val="3E163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462" y="1956262"/>
            <a:ext cx="8401583" cy="4194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5393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Прямоугольник 12"/>
          <p:cNvSpPr/>
          <p:nvPr/>
        </p:nvSpPr>
        <p:spPr>
          <a:xfrm>
            <a:off x="-1193" y="6324000"/>
            <a:ext cx="9144000" cy="536944"/>
          </a:xfrm>
          <a:prstGeom prst="rect">
            <a:avLst/>
          </a:prstGeom>
          <a:solidFill>
            <a:srgbClr val="3E16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551F4C"/>
              </a:solidFill>
            </a:endParaRPr>
          </a:p>
        </p:txBody>
      </p:sp>
      <p:sp>
        <p:nvSpPr>
          <p:cNvPr id="96" name="Google Shape;96;p1"/>
          <p:cNvSpPr/>
          <p:nvPr/>
        </p:nvSpPr>
        <p:spPr>
          <a:xfrm>
            <a:off x="2733607" y="6407822"/>
            <a:ext cx="3674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1800" b="0" i="0" u="none" strike="noStrike" cap="none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Мамонтово - 2025</a:t>
            </a:r>
            <a:endParaRPr sz="1800" b="0" i="0" u="none" strike="noStrike" cap="none" dirty="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0" y="0"/>
            <a:ext cx="9144000" cy="746017"/>
          </a:xfrm>
          <a:prstGeom prst="rect">
            <a:avLst/>
          </a:prstGeom>
          <a:solidFill>
            <a:srgbClr val="3E16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3E1637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624047" y="142175"/>
            <a:ext cx="5806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23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6527" y="158844"/>
            <a:ext cx="60740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ИССЛЕДОВАНИЕ: опросы обучающихся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6527" y="6326944"/>
            <a:ext cx="534000" cy="534000"/>
          </a:xfrm>
          <a:prstGeom prst="rect">
            <a:avLst/>
          </a:prstGeom>
        </p:spPr>
      </p:pic>
      <p:sp>
        <p:nvSpPr>
          <p:cNvPr id="10" name="Прямоугольник 9"/>
          <p:cNvSpPr/>
          <p:nvPr/>
        </p:nvSpPr>
        <p:spPr>
          <a:xfrm>
            <a:off x="-2387" y="904861"/>
            <a:ext cx="914519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600" b="1" u="sng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Цель опроса</a:t>
            </a:r>
            <a:r>
              <a:rPr lang="ru-RU" sz="1600" b="1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Изучить использование операционных систем (ОС) в образовании и выявить их преимущества и недостатки.</a:t>
            </a:r>
          </a:p>
          <a:p>
            <a:pPr algn="just"/>
            <a:endParaRPr lang="ru-RU" sz="1600" b="1" dirty="0">
              <a:solidFill>
                <a:srgbClr val="3E163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6659" y="1735858"/>
            <a:ext cx="6143252" cy="417236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C51C7FF-3B85-A24B-ADA0-FDD0D224810F}"/>
              </a:ext>
            </a:extLst>
          </p:cNvPr>
          <p:cNvSpPr txBox="1"/>
          <p:nvPr/>
        </p:nvSpPr>
        <p:spPr>
          <a:xfrm>
            <a:off x="281626" y="1735858"/>
            <a:ext cx="245198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b="1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Рекомендации:</a:t>
            </a:r>
          </a:p>
          <a:p>
            <a:endParaRPr lang="ru-RU" sz="1600" b="1" dirty="0">
              <a:solidFill>
                <a:srgbClr val="3E163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1600" b="1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Увеличить информирование пользователей о возможных решениях технических проблем.</a:t>
            </a:r>
          </a:p>
          <a:p>
            <a:endParaRPr lang="ru-RU" sz="1600" b="1" dirty="0">
              <a:solidFill>
                <a:srgbClr val="3E163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1600" b="1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Рассмотреть возможность проведения обучающих семинаров по устранению распространенных проблем.</a:t>
            </a:r>
          </a:p>
        </p:txBody>
      </p:sp>
    </p:spTree>
    <p:extLst>
      <p:ext uri="{BB962C8B-B14F-4D97-AF65-F5344CB8AC3E}">
        <p14:creationId xmlns:p14="http://schemas.microsoft.com/office/powerpoint/2010/main" val="39361750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Прямоугольник 12"/>
          <p:cNvSpPr/>
          <p:nvPr/>
        </p:nvSpPr>
        <p:spPr>
          <a:xfrm>
            <a:off x="-1193" y="6324000"/>
            <a:ext cx="9144000" cy="536944"/>
          </a:xfrm>
          <a:prstGeom prst="rect">
            <a:avLst/>
          </a:prstGeom>
          <a:solidFill>
            <a:srgbClr val="3E16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551F4C"/>
              </a:solidFill>
            </a:endParaRPr>
          </a:p>
        </p:txBody>
      </p:sp>
      <p:sp>
        <p:nvSpPr>
          <p:cNvPr id="96" name="Google Shape;96;p1"/>
          <p:cNvSpPr/>
          <p:nvPr/>
        </p:nvSpPr>
        <p:spPr>
          <a:xfrm>
            <a:off x="2733607" y="6407822"/>
            <a:ext cx="3674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1800" b="0" i="0" u="none" strike="noStrike" cap="none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Мамонтово - 2025</a:t>
            </a:r>
            <a:endParaRPr sz="1800" b="0" i="0" u="none" strike="noStrike" cap="none" dirty="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0" y="0"/>
            <a:ext cx="9144000" cy="746017"/>
          </a:xfrm>
          <a:prstGeom prst="rect">
            <a:avLst/>
          </a:prstGeom>
          <a:solidFill>
            <a:srgbClr val="3E16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3E1637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624047" y="142175"/>
            <a:ext cx="5806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24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6527" y="158844"/>
            <a:ext cx="60740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ИССЛЕДОВАНИЕ: опросы обучающихся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6527" y="6326944"/>
            <a:ext cx="534000" cy="534000"/>
          </a:xfrm>
          <a:prstGeom prst="rect">
            <a:avLst/>
          </a:prstGeom>
        </p:spPr>
      </p:pic>
      <p:sp>
        <p:nvSpPr>
          <p:cNvPr id="10" name="Прямоугольник 9"/>
          <p:cNvSpPr/>
          <p:nvPr/>
        </p:nvSpPr>
        <p:spPr>
          <a:xfrm>
            <a:off x="-2387" y="904861"/>
            <a:ext cx="914519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600" b="1" u="sng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Цель опроса</a:t>
            </a:r>
            <a:r>
              <a:rPr lang="ru-RU" sz="1600" b="1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Изучить использование операционных систем (ОС) в образовании и выявить их преимущества и недостатки.</a:t>
            </a:r>
          </a:p>
          <a:p>
            <a:pPr algn="just"/>
            <a:endParaRPr lang="ru-RU" sz="1600" b="1" dirty="0">
              <a:solidFill>
                <a:srgbClr val="3E163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9596" y="1735858"/>
            <a:ext cx="6062360" cy="411263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2AD1760-7A2C-F5B0-98C0-CD5A4B3ADA3F}"/>
              </a:ext>
            </a:extLst>
          </p:cNvPr>
          <p:cNvSpPr txBox="1"/>
          <p:nvPr/>
        </p:nvSpPr>
        <p:spPr>
          <a:xfrm>
            <a:off x="0" y="1479567"/>
            <a:ext cx="3036916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b="1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Общие выводы:</a:t>
            </a:r>
          </a:p>
          <a:p>
            <a:endParaRPr lang="ru-RU" sz="1600" b="1" dirty="0">
              <a:solidFill>
                <a:srgbClr val="3E163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1600" b="1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Респонденты в основном положительно оценивают влияние операционных систем на их учебный процесс.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E10CFA7-5B4C-491E-3CD7-2E9375BDEDF3}"/>
              </a:ext>
            </a:extLst>
          </p:cNvPr>
          <p:cNvSpPr txBox="1"/>
          <p:nvPr/>
        </p:nvSpPr>
        <p:spPr>
          <a:xfrm>
            <a:off x="0" y="3049227"/>
            <a:ext cx="2694214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b="1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Рекомендации:</a:t>
            </a:r>
          </a:p>
          <a:p>
            <a:endParaRPr lang="ru-RU" sz="1600" b="1" dirty="0">
              <a:solidFill>
                <a:srgbClr val="3E163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1600" b="1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Провести дополнительные исследования для выяснения причин негативных оценок.</a:t>
            </a:r>
          </a:p>
          <a:p>
            <a:endParaRPr lang="ru-RU" sz="1600" b="1" dirty="0">
              <a:solidFill>
                <a:srgbClr val="3E163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1600" b="1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Разработать программы обучения для повышения эффективности использования ОС в образовательных учреждениях.</a:t>
            </a:r>
          </a:p>
        </p:txBody>
      </p:sp>
    </p:spTree>
    <p:extLst>
      <p:ext uri="{BB962C8B-B14F-4D97-AF65-F5344CB8AC3E}">
        <p14:creationId xmlns:p14="http://schemas.microsoft.com/office/powerpoint/2010/main" val="25416400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Прямоугольник 12"/>
          <p:cNvSpPr/>
          <p:nvPr/>
        </p:nvSpPr>
        <p:spPr>
          <a:xfrm>
            <a:off x="-1193" y="6324000"/>
            <a:ext cx="9144000" cy="536944"/>
          </a:xfrm>
          <a:prstGeom prst="rect">
            <a:avLst/>
          </a:prstGeom>
          <a:solidFill>
            <a:srgbClr val="3E16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551F4C"/>
              </a:solidFill>
            </a:endParaRPr>
          </a:p>
        </p:txBody>
      </p:sp>
      <p:sp>
        <p:nvSpPr>
          <p:cNvPr id="96" name="Google Shape;96;p1"/>
          <p:cNvSpPr/>
          <p:nvPr/>
        </p:nvSpPr>
        <p:spPr>
          <a:xfrm>
            <a:off x="2733607" y="6407822"/>
            <a:ext cx="3674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1800" b="0" i="0" u="none" strike="noStrike" cap="none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Мамонтово - 2025</a:t>
            </a:r>
            <a:endParaRPr sz="1800" b="0" i="0" u="none" strike="noStrike" cap="none" dirty="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0" y="0"/>
            <a:ext cx="9144000" cy="746017"/>
          </a:xfrm>
          <a:prstGeom prst="rect">
            <a:avLst/>
          </a:prstGeom>
          <a:solidFill>
            <a:srgbClr val="3E16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3E1637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624047" y="142175"/>
            <a:ext cx="5806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25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6527" y="158844"/>
            <a:ext cx="60740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ИССЛЕДОВАНИЕ: опросы обучающихся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6527" y="6326944"/>
            <a:ext cx="534000" cy="534000"/>
          </a:xfrm>
          <a:prstGeom prst="rect">
            <a:avLst/>
          </a:prstGeom>
        </p:spPr>
      </p:pic>
      <p:sp>
        <p:nvSpPr>
          <p:cNvPr id="10" name="Прямоугольник 9"/>
          <p:cNvSpPr/>
          <p:nvPr/>
        </p:nvSpPr>
        <p:spPr>
          <a:xfrm>
            <a:off x="-2387" y="904861"/>
            <a:ext cx="914519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600" b="1" u="sng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Цель опроса</a:t>
            </a:r>
            <a:r>
              <a:rPr lang="ru-RU" sz="1600" b="1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Изучить использование операционных систем (ОС) в образовании и выявить их преимущества и недостатки.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ru-RU" sz="1600" b="1" dirty="0">
              <a:solidFill>
                <a:srgbClr val="3E163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ru-RU" sz="1600" b="1" dirty="0">
              <a:solidFill>
                <a:srgbClr val="3E163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2062" y="1518146"/>
            <a:ext cx="4631890" cy="472203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C0CF16D-7808-05A4-C93A-1F3410FEB92D}"/>
              </a:ext>
            </a:extLst>
          </p:cNvPr>
          <p:cNvSpPr txBox="1"/>
          <p:nvPr/>
        </p:nvSpPr>
        <p:spPr>
          <a:xfrm>
            <a:off x="89754" y="1982079"/>
            <a:ext cx="391016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b="1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Ключевые наблюдения:</a:t>
            </a:r>
          </a:p>
          <a:p>
            <a:endParaRPr lang="ru-RU" sz="1600" b="1" dirty="0">
              <a:solidFill>
                <a:srgbClr val="3E163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1600" b="1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Windows является наиболее широко используемой операционной системой среди участников опроса.</a:t>
            </a:r>
          </a:p>
          <a:p>
            <a:endParaRPr lang="ru-RU" sz="1600" b="1" dirty="0">
              <a:solidFill>
                <a:srgbClr val="3E163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1600" b="1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Linux занимает значительную долю, что указывает на его актуальность в образовательной среде.</a:t>
            </a:r>
          </a:p>
          <a:p>
            <a:endParaRPr lang="ru-RU" sz="1600" b="1" dirty="0">
              <a:solidFill>
                <a:srgbClr val="3E163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1600" b="1" dirty="0" err="1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macOS</a:t>
            </a:r>
            <a:r>
              <a:rPr lang="ru-RU" sz="1600" b="1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имеет наименьшее представительство, что может свидетельствовать о меньшем использовании в учебных заведениях или предпочтениях среди респондентов.</a:t>
            </a:r>
          </a:p>
        </p:txBody>
      </p:sp>
    </p:spTree>
    <p:extLst>
      <p:ext uri="{BB962C8B-B14F-4D97-AF65-F5344CB8AC3E}">
        <p14:creationId xmlns:p14="http://schemas.microsoft.com/office/powerpoint/2010/main" val="3799687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Прямоугольник 12"/>
          <p:cNvSpPr/>
          <p:nvPr/>
        </p:nvSpPr>
        <p:spPr>
          <a:xfrm>
            <a:off x="-1193" y="6324000"/>
            <a:ext cx="9144000" cy="536944"/>
          </a:xfrm>
          <a:prstGeom prst="rect">
            <a:avLst/>
          </a:prstGeom>
          <a:solidFill>
            <a:srgbClr val="3E16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551F4C"/>
              </a:solidFill>
            </a:endParaRPr>
          </a:p>
        </p:txBody>
      </p:sp>
      <p:sp>
        <p:nvSpPr>
          <p:cNvPr id="96" name="Google Shape;96;p1"/>
          <p:cNvSpPr/>
          <p:nvPr/>
        </p:nvSpPr>
        <p:spPr>
          <a:xfrm>
            <a:off x="2733607" y="6407822"/>
            <a:ext cx="3674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1800" b="0" i="0" u="none" strike="noStrike" cap="none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Мамонтово - 2025</a:t>
            </a:r>
            <a:endParaRPr sz="1800" b="0" i="0" u="none" strike="noStrike" cap="none" dirty="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0" y="0"/>
            <a:ext cx="9144000" cy="746017"/>
          </a:xfrm>
          <a:prstGeom prst="rect">
            <a:avLst/>
          </a:prstGeom>
          <a:solidFill>
            <a:srgbClr val="3E16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3E1637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624047" y="142175"/>
            <a:ext cx="5806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26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6527" y="158844"/>
            <a:ext cx="60740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ИССЛЕДОВАНИЕ: опросы обучающихся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6527" y="6326944"/>
            <a:ext cx="534000" cy="534000"/>
          </a:xfrm>
          <a:prstGeom prst="rect">
            <a:avLst/>
          </a:prstGeom>
        </p:spPr>
      </p:pic>
      <p:sp>
        <p:nvSpPr>
          <p:cNvPr id="10" name="Прямоугольник 9"/>
          <p:cNvSpPr/>
          <p:nvPr/>
        </p:nvSpPr>
        <p:spPr>
          <a:xfrm>
            <a:off x="0" y="783945"/>
            <a:ext cx="914519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600" b="1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Ознакомиться с результатами социологического опроса на сайте вы можете, перейдя по ссылке, представленной ниже (Не волнуйтесь! Сохраняйте спокойствие! Это просто ссылка на мой</a:t>
            </a:r>
            <a:r>
              <a:rPr lang="en-US" sz="1600" b="1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b="1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проект </a:t>
            </a:r>
            <a:r>
              <a:rPr lang="en-US" sz="1600" b="1" dirty="0" err="1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Git</a:t>
            </a:r>
            <a:r>
              <a:rPr lang="en-US" sz="1600" b="1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ru-RU" sz="1600" b="1" dirty="0">
              <a:solidFill>
                <a:srgbClr val="3E163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b="1" u="sng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https://github.com/VsevolodCod/operating-systems-in-education.git</a:t>
            </a:r>
            <a:endParaRPr lang="ru-RU" sz="1600" b="1" u="sng" dirty="0">
              <a:solidFill>
                <a:srgbClr val="3E163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ru-RU" sz="1600" b="1" dirty="0">
              <a:solidFill>
                <a:srgbClr val="3E163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8469" y="1968562"/>
            <a:ext cx="7117976" cy="4198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4298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Прямоугольник 12"/>
          <p:cNvSpPr/>
          <p:nvPr/>
        </p:nvSpPr>
        <p:spPr>
          <a:xfrm>
            <a:off x="-1193" y="6324000"/>
            <a:ext cx="9144000" cy="536944"/>
          </a:xfrm>
          <a:prstGeom prst="rect">
            <a:avLst/>
          </a:prstGeom>
          <a:solidFill>
            <a:srgbClr val="3E16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551F4C"/>
              </a:solidFill>
            </a:endParaRPr>
          </a:p>
        </p:txBody>
      </p:sp>
      <p:sp>
        <p:nvSpPr>
          <p:cNvPr id="96" name="Google Shape;96;p1"/>
          <p:cNvSpPr/>
          <p:nvPr/>
        </p:nvSpPr>
        <p:spPr>
          <a:xfrm>
            <a:off x="2733607" y="6407822"/>
            <a:ext cx="3674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1800" b="0" i="0" u="none" strike="noStrike" cap="none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Мамонтово - 2025</a:t>
            </a:r>
            <a:endParaRPr sz="1800" b="0" i="0" u="none" strike="noStrike" cap="none" dirty="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0" y="0"/>
            <a:ext cx="9144000" cy="746017"/>
          </a:xfrm>
          <a:prstGeom prst="rect">
            <a:avLst/>
          </a:prstGeom>
          <a:solidFill>
            <a:srgbClr val="3E16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3E1637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624047" y="142175"/>
            <a:ext cx="5806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27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6527" y="158844"/>
            <a:ext cx="32544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ПОДВОДЯ ИТОГИ…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6527" y="6326944"/>
            <a:ext cx="534000" cy="534000"/>
          </a:xfrm>
          <a:prstGeom prst="rect">
            <a:avLst/>
          </a:prstGeom>
        </p:spPr>
      </p:pic>
      <p:sp>
        <p:nvSpPr>
          <p:cNvPr id="10" name="Прямоугольник 9"/>
          <p:cNvSpPr/>
          <p:nvPr/>
        </p:nvSpPr>
        <p:spPr>
          <a:xfrm>
            <a:off x="0" y="780039"/>
            <a:ext cx="9145194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600" b="1" u="sng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Общие преимущества: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ru-RU" sz="1600" b="1" u="sng" dirty="0">
              <a:solidFill>
                <a:srgbClr val="3E163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600" b="1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Разнообразие инструментов: Каждая операционная система предлагает уникальные приложения и инструменты, что позволяет преподавателям выбирать наиболее подходящие решения для своих учебных программ.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ru-RU" sz="1600" b="1" dirty="0">
              <a:solidFill>
                <a:srgbClr val="3E163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600" b="1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Развитие цифровых навыков: Использование различных ОС помогает обучающимся развивать навыки работы с разными технологиями, что является важным аспектом их подготовки к будущей профессиональной деятельности.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ru-RU" sz="1600" b="1" dirty="0">
              <a:solidFill>
                <a:srgbClr val="3E163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600" b="1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Адаптация к потребностям: Разные операционные системы могут быть адаптированы под специфические потребности учебных заведений, что позволяет создавать более эффективные и персонализированные образовательные среды.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ru-RU" sz="1600" b="1" dirty="0">
              <a:solidFill>
                <a:srgbClr val="3E163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7472" y="4173543"/>
            <a:ext cx="4976922" cy="2296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5292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Прямоугольник 12"/>
          <p:cNvSpPr/>
          <p:nvPr/>
        </p:nvSpPr>
        <p:spPr>
          <a:xfrm>
            <a:off x="-1193" y="6324000"/>
            <a:ext cx="9144000" cy="536944"/>
          </a:xfrm>
          <a:prstGeom prst="rect">
            <a:avLst/>
          </a:prstGeom>
          <a:solidFill>
            <a:srgbClr val="3E16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551F4C"/>
              </a:solidFill>
            </a:endParaRPr>
          </a:p>
        </p:txBody>
      </p:sp>
      <p:sp>
        <p:nvSpPr>
          <p:cNvPr id="96" name="Google Shape;96;p1"/>
          <p:cNvSpPr/>
          <p:nvPr/>
        </p:nvSpPr>
        <p:spPr>
          <a:xfrm>
            <a:off x="2733607" y="6407822"/>
            <a:ext cx="3674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1800" b="0" i="0" u="none" strike="noStrike" cap="none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Мамонтово - 2025</a:t>
            </a:r>
            <a:endParaRPr sz="1800" b="0" i="0" u="none" strike="noStrike" cap="none" dirty="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0" y="0"/>
            <a:ext cx="9144000" cy="746017"/>
          </a:xfrm>
          <a:prstGeom prst="rect">
            <a:avLst/>
          </a:prstGeom>
          <a:solidFill>
            <a:srgbClr val="3E16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3E1637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624047" y="142175"/>
            <a:ext cx="5806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28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6527" y="158844"/>
            <a:ext cx="32544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ПОДВОДЯ ИТОГИ…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6527" y="6326944"/>
            <a:ext cx="534000" cy="534000"/>
          </a:xfrm>
          <a:prstGeom prst="rect">
            <a:avLst/>
          </a:prstGeom>
        </p:spPr>
      </p:pic>
      <p:sp>
        <p:nvSpPr>
          <p:cNvPr id="10" name="Прямоугольник 9"/>
          <p:cNvSpPr/>
          <p:nvPr/>
        </p:nvSpPr>
        <p:spPr>
          <a:xfrm>
            <a:off x="-2387" y="746015"/>
            <a:ext cx="9145194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600" b="1" u="sng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Недостатки: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ru-RU" sz="1600" b="1" u="sng" dirty="0">
              <a:solidFill>
                <a:srgbClr val="3E163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600" b="1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Совместимость: Разные операционные системы могут иметь проблемы с совместимостью программного обеспечения, что может затруднить доступ к необходимым учебным ресурсам.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ru-RU" sz="1600" b="1" dirty="0">
              <a:solidFill>
                <a:srgbClr val="3E163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600" b="1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Обучение пользователей: Переход на новую операционную систему требует времени на обучение студентов и преподавателей, что может временно снизить эффективность учебного процесса.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ru-RU" sz="1600" b="1" dirty="0">
              <a:solidFill>
                <a:srgbClr val="3E163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600" b="1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Затраты на оборудование: Некоторые операционные системы, такие как </a:t>
            </a:r>
            <a:r>
              <a:rPr lang="ru-RU" sz="1600" b="1" dirty="0" err="1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Mac</a:t>
            </a:r>
            <a:r>
              <a:rPr lang="ru-RU" sz="1600" b="1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OS, могут требовать более дорогого оборудования, что может быть проблемой для учебных заведений с ограниченным бюджетом.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ru-RU" sz="1600" b="1" dirty="0">
              <a:solidFill>
                <a:srgbClr val="3E163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8007" y="3492881"/>
            <a:ext cx="2584194" cy="2584194"/>
          </a:xfrm>
          <a:prstGeom prst="rect">
            <a:avLst/>
          </a:prstGeom>
        </p:spPr>
      </p:pic>
      <p:sp>
        <p:nvSpPr>
          <p:cNvPr id="7" name="Прямоугольник 6"/>
          <p:cNvSpPr/>
          <p:nvPr/>
        </p:nvSpPr>
        <p:spPr>
          <a:xfrm>
            <a:off x="0" y="3892214"/>
            <a:ext cx="626044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600" b="1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Проблемы безопасности: Все перечисленные информационные системы для конечного пользователя имеют ненулевую вероятность быть взломанными, поскольку имеют критические уязвимости, которые могут быть решены, путём постоянной поддержки со стороны разработчиков, однако нужно понимать, что и обновления, выпускаемые для определённой ОС, также могут содержать, как новые критические уязвимости, так и полностью нарушить работоспособность системы.</a:t>
            </a:r>
          </a:p>
        </p:txBody>
      </p:sp>
    </p:spTree>
    <p:extLst>
      <p:ext uri="{BB962C8B-B14F-4D97-AF65-F5344CB8AC3E}">
        <p14:creationId xmlns:p14="http://schemas.microsoft.com/office/powerpoint/2010/main" val="15902355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Прямоугольник 12"/>
          <p:cNvSpPr/>
          <p:nvPr/>
        </p:nvSpPr>
        <p:spPr>
          <a:xfrm>
            <a:off x="-1193" y="6324000"/>
            <a:ext cx="9144000" cy="536944"/>
          </a:xfrm>
          <a:prstGeom prst="rect">
            <a:avLst/>
          </a:prstGeom>
          <a:solidFill>
            <a:srgbClr val="3E16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551F4C"/>
              </a:solidFill>
            </a:endParaRPr>
          </a:p>
        </p:txBody>
      </p:sp>
      <p:sp>
        <p:nvSpPr>
          <p:cNvPr id="96" name="Google Shape;96;p1"/>
          <p:cNvSpPr/>
          <p:nvPr/>
        </p:nvSpPr>
        <p:spPr>
          <a:xfrm>
            <a:off x="2733607" y="6407822"/>
            <a:ext cx="3674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1800" b="0" i="0" u="none" strike="noStrike" cap="none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Мамонтово - 2025</a:t>
            </a:r>
            <a:endParaRPr sz="1800" b="0" i="0" u="none" strike="noStrike" cap="none" dirty="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0" y="0"/>
            <a:ext cx="9144000" cy="746017"/>
          </a:xfrm>
          <a:prstGeom prst="rect">
            <a:avLst/>
          </a:prstGeom>
          <a:solidFill>
            <a:srgbClr val="3E16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3E1637"/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6527" y="6326944"/>
            <a:ext cx="534000" cy="534000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1172" y="746015"/>
            <a:ext cx="3482828" cy="452988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746015"/>
            <a:ext cx="3285195" cy="2382667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387" y="3112934"/>
            <a:ext cx="3457062" cy="319984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9306" y="1308196"/>
            <a:ext cx="2797384" cy="497389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246577" y="140915"/>
            <a:ext cx="47628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БЛАГОДАРЮ ЗА ВНИМАНИЕ!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026690" y="5649826"/>
            <a:ext cx="29562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b="1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Почта для обратной связи:</a:t>
            </a:r>
            <a:br>
              <a:rPr lang="ru-RU" sz="1600" b="1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600" b="1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vsevolod.prisekin2008@mail.ru</a:t>
            </a:r>
            <a:endParaRPr lang="ru-RU" sz="1600" b="1" dirty="0">
              <a:solidFill>
                <a:srgbClr val="3E163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38897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3"/>
          <a:srcRect r="8183"/>
          <a:stretch/>
        </p:blipFill>
        <p:spPr>
          <a:xfrm>
            <a:off x="3174757" y="3991420"/>
            <a:ext cx="5968050" cy="2785702"/>
          </a:xfrm>
          <a:prstGeom prst="rect">
            <a:avLst/>
          </a:prstGeom>
        </p:spPr>
      </p:pic>
      <p:sp>
        <p:nvSpPr>
          <p:cNvPr id="13" name="Прямоугольник 12"/>
          <p:cNvSpPr/>
          <p:nvPr/>
        </p:nvSpPr>
        <p:spPr>
          <a:xfrm>
            <a:off x="-1193" y="6324000"/>
            <a:ext cx="9144000" cy="536944"/>
          </a:xfrm>
          <a:prstGeom prst="rect">
            <a:avLst/>
          </a:prstGeom>
          <a:solidFill>
            <a:srgbClr val="3E16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551F4C"/>
              </a:solidFill>
            </a:endParaRPr>
          </a:p>
        </p:txBody>
      </p:sp>
      <p:sp>
        <p:nvSpPr>
          <p:cNvPr id="96" name="Google Shape;96;p1"/>
          <p:cNvSpPr/>
          <p:nvPr/>
        </p:nvSpPr>
        <p:spPr>
          <a:xfrm>
            <a:off x="2733607" y="6407822"/>
            <a:ext cx="3674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1800" b="0" i="0" u="none" strike="noStrike" cap="none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Мамонтово - 2025</a:t>
            </a:r>
            <a:endParaRPr sz="1800" b="0" i="0" u="none" strike="noStrike" cap="none" dirty="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81AC57D-34B9-4B0E-B134-78D75A3028AC}"/>
              </a:ext>
            </a:extLst>
          </p:cNvPr>
          <p:cNvSpPr txBox="1"/>
          <p:nvPr/>
        </p:nvSpPr>
        <p:spPr>
          <a:xfrm>
            <a:off x="0" y="876757"/>
            <a:ext cx="9050853" cy="9668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ru-RU" sz="1800" b="1" dirty="0">
                <a:solidFill>
                  <a:srgbClr val="3E1637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Целью работы является выявление преимуществ использования разных OC (Операционной системы) в образовании и определение наиболее эффективной OC для использования в образовательном процессе. (если такая имеется)</a:t>
            </a:r>
            <a:endParaRPr lang="ru-RU" sz="2400" b="1" dirty="0">
              <a:solidFill>
                <a:srgbClr val="3E1637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0" y="0"/>
            <a:ext cx="9144000" cy="746017"/>
          </a:xfrm>
          <a:prstGeom prst="rect">
            <a:avLst/>
          </a:prstGeom>
          <a:solidFill>
            <a:srgbClr val="3E16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3E1637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712299" y="142175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6527" y="158844"/>
            <a:ext cx="27382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ЦЕЛЬ И ЗАДАЧИ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6527" y="6326944"/>
            <a:ext cx="534000" cy="534000"/>
          </a:xfrm>
          <a:prstGeom prst="rect">
            <a:avLst/>
          </a:prstGeom>
        </p:spPr>
      </p:pic>
      <p:sp>
        <p:nvSpPr>
          <p:cNvPr id="10" name="Прямоугольник 9"/>
          <p:cNvSpPr/>
          <p:nvPr/>
        </p:nvSpPr>
        <p:spPr>
          <a:xfrm>
            <a:off x="-2386" y="1843560"/>
            <a:ext cx="9145193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800" b="1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Задачи:</a:t>
            </a:r>
          </a:p>
          <a:p>
            <a:pPr marL="701675" indent="-342900" algn="just">
              <a:buClr>
                <a:srgbClr val="3E1637"/>
              </a:buClr>
              <a:buFont typeface="+mj-lt"/>
              <a:buAutoNum type="arabicParenR"/>
            </a:pPr>
            <a:r>
              <a:rPr lang="ru-RU" sz="1800" b="1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Изучить литературу по теме использования OC в образовании.</a:t>
            </a:r>
          </a:p>
          <a:p>
            <a:pPr marL="701675" indent="-342900" algn="just">
              <a:buClr>
                <a:srgbClr val="3E1637"/>
              </a:buClr>
              <a:buFont typeface="+mj-lt"/>
              <a:buAutoNum type="arabicParenR"/>
            </a:pPr>
            <a:r>
              <a:rPr lang="ru-RU" sz="1800" b="1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Выяснить значение терминов, связанных с OC и образованием.</a:t>
            </a:r>
          </a:p>
          <a:p>
            <a:pPr marL="701675" indent="-342900" algn="just">
              <a:buClr>
                <a:srgbClr val="3E1637"/>
              </a:buClr>
              <a:buFont typeface="+mj-lt"/>
              <a:buAutoNum type="arabicParenR"/>
            </a:pPr>
            <a:r>
              <a:rPr lang="ru-RU" sz="1800" b="1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Провести опрос среди преподавателей и студентов о их опыте использования OC в образовательном процессе.</a:t>
            </a:r>
          </a:p>
          <a:p>
            <a:pPr marL="701675" indent="-342900" algn="just">
              <a:buClr>
                <a:srgbClr val="3E1637"/>
              </a:buClr>
              <a:buFont typeface="+mj-lt"/>
              <a:buAutoNum type="arabicParenR"/>
            </a:pPr>
            <a:r>
              <a:rPr lang="ru-RU" sz="1800" b="1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Сравнить и сопоставить преимущества и недостатки различных OC.</a:t>
            </a:r>
          </a:p>
          <a:p>
            <a:pPr marL="701675" indent="-342900" algn="just">
              <a:buClr>
                <a:srgbClr val="3E1637"/>
              </a:buClr>
              <a:buFont typeface="+mj-lt"/>
              <a:buAutoNum type="arabicParenR"/>
            </a:pPr>
            <a:r>
              <a:rPr lang="ru-RU" sz="1800" b="1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Сделать выводы о наиболее эффективной OC для использования в образовательном процессе.</a:t>
            </a:r>
          </a:p>
          <a:p>
            <a:pPr marL="701675" indent="-342900" algn="just">
              <a:buClr>
                <a:srgbClr val="3E1637"/>
              </a:buClr>
              <a:buFont typeface="+mj-lt"/>
              <a:buAutoNum type="arabicParenR"/>
            </a:pPr>
            <a:r>
              <a:rPr lang="ru-RU" sz="1800" b="1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Предоставить результаты исследования на сайте и в докладе.</a:t>
            </a:r>
          </a:p>
        </p:txBody>
      </p:sp>
    </p:spTree>
    <p:extLst>
      <p:ext uri="{BB962C8B-B14F-4D97-AF65-F5344CB8AC3E}">
        <p14:creationId xmlns:p14="http://schemas.microsoft.com/office/powerpoint/2010/main" val="29307423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4278" y="1691783"/>
            <a:ext cx="4847458" cy="4351171"/>
          </a:xfrm>
          <a:prstGeom prst="rect">
            <a:avLst/>
          </a:prstGeom>
        </p:spPr>
      </p:pic>
      <p:sp>
        <p:nvSpPr>
          <p:cNvPr id="13" name="Прямоугольник 12"/>
          <p:cNvSpPr/>
          <p:nvPr/>
        </p:nvSpPr>
        <p:spPr>
          <a:xfrm>
            <a:off x="-1193" y="6324000"/>
            <a:ext cx="9144000" cy="536944"/>
          </a:xfrm>
          <a:prstGeom prst="rect">
            <a:avLst/>
          </a:prstGeom>
          <a:solidFill>
            <a:srgbClr val="3E16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551F4C"/>
              </a:solidFill>
            </a:endParaRPr>
          </a:p>
        </p:txBody>
      </p:sp>
      <p:sp>
        <p:nvSpPr>
          <p:cNvPr id="96" name="Google Shape;96;p1"/>
          <p:cNvSpPr/>
          <p:nvPr/>
        </p:nvSpPr>
        <p:spPr>
          <a:xfrm>
            <a:off x="2733607" y="6407822"/>
            <a:ext cx="3674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1800" b="0" i="0" u="none" strike="noStrike" cap="none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Мамонтово - 2025</a:t>
            </a:r>
            <a:endParaRPr sz="1800" b="0" i="0" u="none" strike="noStrike" cap="none" dirty="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0" y="0"/>
            <a:ext cx="9144000" cy="746017"/>
          </a:xfrm>
          <a:prstGeom prst="rect">
            <a:avLst/>
          </a:prstGeom>
          <a:solidFill>
            <a:srgbClr val="3E16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3E1637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712299" y="142175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6527" y="158844"/>
            <a:ext cx="28648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ИССЛЕДОВАНИЕ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6527" y="6326944"/>
            <a:ext cx="534000" cy="534000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-1193" y="727511"/>
            <a:ext cx="914519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800" b="1" u="sng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Гипотеза:</a:t>
            </a:r>
            <a:r>
              <a:rPr lang="ru-RU" sz="1800" b="1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Мы предполагаем, что использование OC в образовании может повысить эффективность обучения и улучшить результаты обучения. Однако, мы также предполагаем, что выбор OC зависит от конкретных потребностей и целей образовательного процесса.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ru-RU" sz="1800" b="1" dirty="0">
              <a:solidFill>
                <a:srgbClr val="3E163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-1193" y="2204839"/>
            <a:ext cx="385483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800" b="1" u="sng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Объект:</a:t>
            </a:r>
            <a:r>
              <a:rPr lang="ru-RU" sz="1800" b="1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образование и информационные технологии.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ru-RU" sz="1800" b="1" dirty="0">
              <a:solidFill>
                <a:srgbClr val="3E163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800" b="1" u="sng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Предмет:</a:t>
            </a:r>
            <a:r>
              <a:rPr lang="ru-RU" sz="1800" b="1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использование OC в образовательном процессе.</a:t>
            </a:r>
          </a:p>
        </p:txBody>
      </p:sp>
    </p:spTree>
    <p:extLst>
      <p:ext uri="{BB962C8B-B14F-4D97-AF65-F5344CB8AC3E}">
        <p14:creationId xmlns:p14="http://schemas.microsoft.com/office/powerpoint/2010/main" val="8793752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1156" y="1312542"/>
            <a:ext cx="556748" cy="311778"/>
          </a:xfrm>
          <a:prstGeom prst="rect">
            <a:avLst/>
          </a:prstGeom>
        </p:spPr>
      </p:pic>
      <p:sp>
        <p:nvSpPr>
          <p:cNvPr id="13" name="Прямоугольник 12"/>
          <p:cNvSpPr/>
          <p:nvPr/>
        </p:nvSpPr>
        <p:spPr>
          <a:xfrm>
            <a:off x="-1193" y="6324000"/>
            <a:ext cx="9144000" cy="536944"/>
          </a:xfrm>
          <a:prstGeom prst="rect">
            <a:avLst/>
          </a:prstGeom>
          <a:solidFill>
            <a:srgbClr val="3E16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551F4C"/>
              </a:solidFill>
            </a:endParaRPr>
          </a:p>
        </p:txBody>
      </p:sp>
      <p:sp>
        <p:nvSpPr>
          <p:cNvPr id="96" name="Google Shape;96;p1"/>
          <p:cNvSpPr/>
          <p:nvPr/>
        </p:nvSpPr>
        <p:spPr>
          <a:xfrm>
            <a:off x="2733607" y="6407822"/>
            <a:ext cx="3674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1800" b="0" i="0" u="none" strike="noStrike" cap="none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Мамонтово - 2025</a:t>
            </a:r>
            <a:endParaRPr sz="1800" b="0" i="0" u="none" strike="noStrike" cap="none" dirty="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0" y="0"/>
            <a:ext cx="9144000" cy="746017"/>
          </a:xfrm>
          <a:prstGeom prst="rect">
            <a:avLst/>
          </a:prstGeom>
          <a:solidFill>
            <a:srgbClr val="3E16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3E1637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712299" y="142175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6527" y="158844"/>
            <a:ext cx="73597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ИССЛЕДОВАНИЕ: Немного истории (и терминов)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6527" y="6326944"/>
            <a:ext cx="534000" cy="534000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-2386" y="4261396"/>
            <a:ext cx="9145193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600" b="1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После окончания Второй Мировой войны и восстановления экономики пострадавших стран постепенно стало понятно, что будущее мировое благосостояние будет связано с развитием цифровой среды. С появлением новых ЭВМ, гаджетов, технологий стало возрастать и число квалифицированных кадров.</a:t>
            </a:r>
            <a:r>
              <a:rPr lang="en-US" sz="1600" b="1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[1]</a:t>
            </a:r>
            <a:endParaRPr lang="ru-RU" sz="1600" b="1" dirty="0">
              <a:solidFill>
                <a:srgbClr val="3E163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-1193" y="793322"/>
            <a:ext cx="9144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600" b="1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Использование первых </a:t>
            </a:r>
            <a:r>
              <a:rPr lang="ru-RU" sz="1600" b="1" u="sng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ЭВМ</a:t>
            </a:r>
            <a:r>
              <a:rPr lang="ru-RU" sz="1600" b="1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(электронно-вычислительных машин) в обучении началось ни в Древнем Риме</a:t>
            </a:r>
            <a:r>
              <a:rPr lang="en-US" sz="1600" b="1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ru-RU" sz="1600" b="1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как часто мы о нём думаем?), ни в Древней Руси, поверьте (хотя кто знает, по какому </a:t>
            </a:r>
            <a:r>
              <a:rPr lang="ru-RU" sz="1600" b="1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пути пошла </a:t>
            </a:r>
            <a:r>
              <a:rPr lang="ru-RU" sz="1600" b="1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бы история)</a:t>
            </a: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3527" y="1631227"/>
            <a:ext cx="2465293" cy="2465293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76883" y="1631226"/>
            <a:ext cx="2465293" cy="2465293"/>
          </a:xfrm>
          <a:prstGeom prst="rect">
            <a:avLst/>
          </a:prstGeom>
        </p:spPr>
      </p:pic>
      <p:sp>
        <p:nvSpPr>
          <p:cNvPr id="11" name="Прямоугольник 10"/>
          <p:cNvSpPr/>
          <p:nvPr/>
        </p:nvSpPr>
        <p:spPr>
          <a:xfrm>
            <a:off x="-3578" y="5331961"/>
            <a:ext cx="914638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b="1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Советское правительство, осознавая сложившиеся к тому моменту реалии, также старалось поддержать в стране техническое развитие.</a:t>
            </a:r>
            <a:r>
              <a:rPr lang="en-US" sz="1600" b="1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[1]</a:t>
            </a:r>
            <a:endParaRPr lang="ru-RU" sz="1600" b="1" dirty="0">
              <a:solidFill>
                <a:srgbClr val="3E163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339301" y="5910083"/>
            <a:ext cx="884884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[1] </a:t>
            </a:r>
            <a:r>
              <a:rPr lang="ru-RU" sz="1000" dirty="0" err="1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Аветисян</a:t>
            </a:r>
            <a:r>
              <a:rPr lang="ru-RU" sz="1000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В. Р. Формирование цифровой образовательной среды в СССР // Известия Самарского научного центра Российской академии наук. Социальные, гуманитарные, медико-биологические науки. – 2024. – Т. 26, № 3 (96). – С. 1</a:t>
            </a:r>
            <a:r>
              <a:rPr lang="en-US" sz="1000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05</a:t>
            </a:r>
            <a:r>
              <a:rPr lang="ru-RU" sz="1000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–10</a:t>
            </a:r>
            <a:r>
              <a:rPr lang="en-US" sz="1000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  <a:r>
              <a:rPr lang="ru-RU" sz="1000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 rotWithShape="1">
          <a:blip r:embed="rId7"/>
          <a:srcRect r="11233"/>
          <a:stretch/>
        </p:blipFill>
        <p:spPr>
          <a:xfrm>
            <a:off x="5742607" y="1631226"/>
            <a:ext cx="3329675" cy="2504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9642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Прямоугольник 12"/>
          <p:cNvSpPr/>
          <p:nvPr/>
        </p:nvSpPr>
        <p:spPr>
          <a:xfrm>
            <a:off x="-1193" y="6324000"/>
            <a:ext cx="9144000" cy="536944"/>
          </a:xfrm>
          <a:prstGeom prst="rect">
            <a:avLst/>
          </a:prstGeom>
          <a:solidFill>
            <a:srgbClr val="3E16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551F4C"/>
              </a:solidFill>
            </a:endParaRPr>
          </a:p>
        </p:txBody>
      </p:sp>
      <p:sp>
        <p:nvSpPr>
          <p:cNvPr id="96" name="Google Shape;96;p1"/>
          <p:cNvSpPr/>
          <p:nvPr/>
        </p:nvSpPr>
        <p:spPr>
          <a:xfrm>
            <a:off x="2733607" y="6407822"/>
            <a:ext cx="3674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1800" b="0" i="0" u="none" strike="noStrike" cap="none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Мамонтово - 2025</a:t>
            </a:r>
            <a:endParaRPr sz="1800" b="0" i="0" u="none" strike="noStrike" cap="none" dirty="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0" y="0"/>
            <a:ext cx="9144000" cy="746017"/>
          </a:xfrm>
          <a:prstGeom prst="rect">
            <a:avLst/>
          </a:prstGeom>
          <a:solidFill>
            <a:srgbClr val="3E16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3E1637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712299" y="142175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lang="ru-RU" sz="2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6527" y="158844"/>
            <a:ext cx="73597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ИССЛЕДОВАНИЕ: Немного истории (и терминов)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6527" y="6326944"/>
            <a:ext cx="534000" cy="534000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-2386" y="4502822"/>
            <a:ext cx="914519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600" b="1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 следующем десятилетии процесс </a:t>
            </a:r>
            <a:r>
              <a:rPr lang="ru-RU" sz="1600" b="1" dirty="0" err="1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цифровизации</a:t>
            </a:r>
            <a:r>
              <a:rPr lang="ru-RU" sz="1600" b="1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в СССР получил свое продолжение. Так, в некоторых школах Москвы, Ленинграда и некоторых других городов большой страны стали постепенно изучаться вопросы программирования. Отличным подспорьем для учителей стало учебное пособие «Основные понятия программирования», изданное в 1978 г. в Новосибирске, а позже на основании этих данных  Г.А. Звенигородский в 1985 г. опубликовал труд «Первые уроки программирования». </a:t>
            </a:r>
            <a:r>
              <a:rPr lang="en-US" sz="1600" b="1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[1]</a:t>
            </a:r>
            <a:endParaRPr lang="ru-RU" sz="1600" b="1" dirty="0">
              <a:solidFill>
                <a:srgbClr val="3E163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-1193" y="793322"/>
            <a:ext cx="91440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600" b="1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Для первого этапа (1950-е гг.) было характерно появление наиболее ранних ЭВМ и зарождение основ программирования в отечественном образовании. Учитывая, что оборудование было весьма дорогим, а функциональные способности крайне ограниченными, возможность приобрести их имело только ограниченное количество образовательных учреждений. Для учащихся школ отдельные уроки по программированию стали давать специалисты научно-исследовательских институтов.</a:t>
            </a:r>
            <a:r>
              <a:rPr lang="en-US" sz="1600" b="1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[1]</a:t>
            </a:r>
            <a:endParaRPr lang="ru-RU" sz="1600" b="1" dirty="0">
              <a:solidFill>
                <a:srgbClr val="3E163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295157" y="5985574"/>
            <a:ext cx="884884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[1] </a:t>
            </a:r>
            <a:r>
              <a:rPr lang="ru-RU" sz="1000" dirty="0" err="1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Аветисян</a:t>
            </a:r>
            <a:r>
              <a:rPr lang="ru-RU" sz="1000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В. Р. Формирование цифровой образовательной среды в СССР // Известия Самарского научного центра Российской академии наук. Социальные, гуманитарные, медико-биологические науки. – 2024. – Т. 26, № 3 (96). – С. 1</a:t>
            </a:r>
            <a:r>
              <a:rPr lang="en-US" sz="1000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05</a:t>
            </a:r>
            <a:r>
              <a:rPr lang="ru-RU" sz="1000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–10</a:t>
            </a:r>
            <a:r>
              <a:rPr lang="en-US" sz="1000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  <a:r>
              <a:rPr lang="ru-RU" sz="1000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8777" y="2373641"/>
            <a:ext cx="2671482" cy="2127471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527" y="2362982"/>
            <a:ext cx="1274979" cy="2052932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61893" y="2362982"/>
            <a:ext cx="3388887" cy="2139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2951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Прямоугольник 12"/>
          <p:cNvSpPr/>
          <p:nvPr/>
        </p:nvSpPr>
        <p:spPr>
          <a:xfrm>
            <a:off x="-1193" y="6324000"/>
            <a:ext cx="9144000" cy="536944"/>
          </a:xfrm>
          <a:prstGeom prst="rect">
            <a:avLst/>
          </a:prstGeom>
          <a:solidFill>
            <a:srgbClr val="3E16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551F4C"/>
              </a:solidFill>
            </a:endParaRPr>
          </a:p>
        </p:txBody>
      </p:sp>
      <p:sp>
        <p:nvSpPr>
          <p:cNvPr id="96" name="Google Shape;96;p1"/>
          <p:cNvSpPr/>
          <p:nvPr/>
        </p:nvSpPr>
        <p:spPr>
          <a:xfrm>
            <a:off x="6266329" y="6407822"/>
            <a:ext cx="3674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1800" b="0" i="0" u="none" strike="noStrike" cap="none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Мамонтово - 2025</a:t>
            </a:r>
            <a:endParaRPr sz="1800" b="0" i="0" u="none" strike="noStrike" cap="none" dirty="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0" y="0"/>
            <a:ext cx="9144000" cy="746017"/>
          </a:xfrm>
          <a:prstGeom prst="rect">
            <a:avLst/>
          </a:prstGeom>
          <a:solidFill>
            <a:srgbClr val="3E16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3E1637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712299" y="142175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6527" y="158844"/>
            <a:ext cx="73597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ИССЛЕДОВАНИЕ: Немного истории (и терминов)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6527" y="6326944"/>
            <a:ext cx="534000" cy="534000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-2386" y="4635815"/>
            <a:ext cx="914519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600" b="1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Компьютеры в школьном классе обычно не стояли по отдельности (это требовало наличия средств загрузки для каждого ПК), а объединялись в некое подобие локальной сети, позволявшей ученическим компьютерам грузиться с ПЗУ учительского. Такие системы назывались КУВТ – «Комплекс учебной вычислительной техники». Широкое распространение, по крайней мере у нас в регионе, имели КУВТ «УК-НЦ» на базе ПК «Электроника МС 0511». Также повсеместно встречались КУВТ на базе ДВК или БК-0010.</a:t>
            </a:r>
            <a:r>
              <a:rPr lang="en-US" sz="1600" b="1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[2]</a:t>
            </a:r>
            <a:endParaRPr lang="ru-RU" sz="1600" b="1" dirty="0">
              <a:solidFill>
                <a:srgbClr val="3E163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-1193" y="793322"/>
            <a:ext cx="914400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600" b="1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Программа по реформированию советского образования 1984 года предусматривала, помимо прочего, введение в школах нового предмета – </a:t>
            </a:r>
            <a:r>
              <a:rPr lang="ru-RU" sz="1600" b="1" u="sng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«Основы информатики и вычислительной техники» </a:t>
            </a:r>
            <a:r>
              <a:rPr lang="ru-RU" sz="1600" b="1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(ОИВТ). Внедрение программы в жизнь началось уже в 1985-м, тогда же десятки научно-исследовательских учреждений, включая биологические и химические, принялись конструировать </a:t>
            </a:r>
            <a:r>
              <a:rPr lang="ru-RU" sz="1600" b="1" u="sng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персональные компьютеры </a:t>
            </a:r>
            <a:r>
              <a:rPr lang="ru-RU" sz="1600" b="1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(хотя такого сочетания слов еще не знали) для нужд образования. В результате за несколько лет было создано множество моделей ПК; некоторое подмножество их удалось запустить в массовое производство.</a:t>
            </a:r>
            <a:r>
              <a:rPr lang="en-US" sz="1600" b="1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ru-RU" sz="1600" b="1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1600" b="1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endParaRPr lang="ru-RU" sz="1600" b="1" dirty="0">
              <a:solidFill>
                <a:srgbClr val="3E163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1161760" y="6388015"/>
            <a:ext cx="455772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[2] </a:t>
            </a:r>
            <a:r>
              <a:rPr lang="ru-RU" sz="1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Эволюция школьного компьютера // </a:t>
            </a:r>
            <a:r>
              <a:rPr lang="ru-RU" sz="1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Хабр</a:t>
            </a:r>
            <a:r>
              <a:rPr lang="ru-RU" sz="1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– [Электронный ресурс]. – URL: https://habr.com/ru/companies/intel/articles/150837/ (дата обращения: 03.03.2024).</a:t>
            </a: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527" y="2663096"/>
            <a:ext cx="2179057" cy="1634293"/>
          </a:xfrm>
          <a:prstGeom prst="rect">
            <a:avLst/>
          </a:prstGeom>
        </p:spPr>
      </p:pic>
      <p:sp>
        <p:nvSpPr>
          <p:cNvPr id="11" name="Прямоугольник 10"/>
          <p:cNvSpPr/>
          <p:nvPr/>
        </p:nvSpPr>
        <p:spPr>
          <a:xfrm>
            <a:off x="436681" y="4351281"/>
            <a:ext cx="212590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000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Персональный компьютер БК-0010</a:t>
            </a:r>
          </a:p>
        </p:txBody>
      </p:sp>
      <p:pic>
        <p:nvPicPr>
          <p:cNvPr id="15" name="Рисунок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50465" y="2676052"/>
            <a:ext cx="2702229" cy="1621337"/>
          </a:xfrm>
          <a:prstGeom prst="rect">
            <a:avLst/>
          </a:prstGeom>
        </p:spPr>
      </p:pic>
      <p:pic>
        <p:nvPicPr>
          <p:cNvPr id="16" name="Рисунок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66329" y="2676052"/>
            <a:ext cx="2548271" cy="1620541"/>
          </a:xfrm>
          <a:prstGeom prst="rect">
            <a:avLst/>
          </a:prstGeom>
        </p:spPr>
      </p:pic>
      <p:sp>
        <p:nvSpPr>
          <p:cNvPr id="17" name="Прямоугольник 16"/>
          <p:cNvSpPr/>
          <p:nvPr/>
        </p:nvSpPr>
        <p:spPr>
          <a:xfrm>
            <a:off x="3248901" y="4351281"/>
            <a:ext cx="23759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000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Рабочее место учителя КУВТ «УК-НЦ»</a:t>
            </a:r>
          </a:p>
        </p:txBody>
      </p:sp>
      <p:sp>
        <p:nvSpPr>
          <p:cNvPr id="19" name="Прямоугольник 18"/>
          <p:cNvSpPr/>
          <p:nvPr/>
        </p:nvSpPr>
        <p:spPr>
          <a:xfrm>
            <a:off x="6331365" y="4351281"/>
            <a:ext cx="200888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000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КУВТ «Ямаха», ученический ПК</a:t>
            </a:r>
          </a:p>
        </p:txBody>
      </p:sp>
    </p:spTree>
    <p:extLst>
      <p:ext uri="{BB962C8B-B14F-4D97-AF65-F5344CB8AC3E}">
        <p14:creationId xmlns:p14="http://schemas.microsoft.com/office/powerpoint/2010/main" val="24030862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Прямоугольник 12"/>
          <p:cNvSpPr/>
          <p:nvPr/>
        </p:nvSpPr>
        <p:spPr>
          <a:xfrm>
            <a:off x="-1193" y="6324000"/>
            <a:ext cx="9144000" cy="536944"/>
          </a:xfrm>
          <a:prstGeom prst="rect">
            <a:avLst/>
          </a:prstGeom>
          <a:solidFill>
            <a:srgbClr val="3E16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551F4C"/>
              </a:solidFill>
            </a:endParaRPr>
          </a:p>
        </p:txBody>
      </p:sp>
      <p:sp>
        <p:nvSpPr>
          <p:cNvPr id="96" name="Google Shape;96;p1"/>
          <p:cNvSpPr/>
          <p:nvPr/>
        </p:nvSpPr>
        <p:spPr>
          <a:xfrm>
            <a:off x="6266329" y="6407822"/>
            <a:ext cx="3674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1800" b="0" i="0" u="none" strike="noStrike" cap="none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Мамонтово - 2025</a:t>
            </a:r>
            <a:endParaRPr sz="1800" b="0" i="0" u="none" strike="noStrike" cap="none" dirty="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0" y="0"/>
            <a:ext cx="9144000" cy="746017"/>
          </a:xfrm>
          <a:prstGeom prst="rect">
            <a:avLst/>
          </a:prstGeom>
          <a:solidFill>
            <a:srgbClr val="3E16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3E1637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712299" y="142175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6527" y="158844"/>
            <a:ext cx="73597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ИССЛЕДОВАНИЕ: Немного истории (и терминов)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6527" y="6326944"/>
            <a:ext cx="534000" cy="534000"/>
          </a:xfrm>
          <a:prstGeom prst="rect">
            <a:avLst/>
          </a:prstGeom>
        </p:spPr>
      </p:pic>
      <p:sp>
        <p:nvSpPr>
          <p:cNvPr id="10" name="Прямоугольник 9"/>
          <p:cNvSpPr/>
          <p:nvPr/>
        </p:nvSpPr>
        <p:spPr>
          <a:xfrm>
            <a:off x="-1193" y="793322"/>
            <a:ext cx="91440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600" b="1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Технологический разрыв в области кибернетики между двумя сторонами «железного занавеса» в то время достигал уже значительной величины, поэтому все модели «социалистических ПК» были в той или иной мере копиями зарубежных. В табличке ниже представлена общую картину советского </a:t>
            </a:r>
            <a:r>
              <a:rPr lang="ru-RU" sz="1600" b="1" dirty="0" err="1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компьютеростроения</a:t>
            </a:r>
            <a:r>
              <a:rPr lang="ru-RU" sz="1600" b="1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на примере самых известных его представителей (сюда же добавлены ПК производства соц. стран, которые поставлялись в СССР).</a:t>
            </a:r>
            <a:r>
              <a:rPr lang="en-US" sz="1600" b="1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ru-RU" sz="1600" b="1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1600" b="1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endParaRPr lang="ru-RU" sz="1600" b="1" dirty="0">
              <a:solidFill>
                <a:srgbClr val="3E163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1161760" y="6388015"/>
            <a:ext cx="455772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[2] </a:t>
            </a:r>
            <a:r>
              <a:rPr lang="ru-RU" sz="1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Эволюция школьного компьютера // </a:t>
            </a:r>
            <a:r>
              <a:rPr lang="ru-RU" sz="1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Хабр</a:t>
            </a:r>
            <a:r>
              <a:rPr lang="ru-RU" sz="1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– [Электронный ресурс]. – URL: https://habr.com/ru/companies/intel/articles/150837/ (дата обращения: 03.03.2024).</a:t>
            </a:r>
          </a:p>
        </p:txBody>
      </p:sp>
      <p:graphicFrame>
        <p:nvGraphicFramePr>
          <p:cNvPr id="2" name="Таблица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1707969"/>
              </p:ext>
            </p:extLst>
          </p:nvPr>
        </p:nvGraphicFramePr>
        <p:xfrm>
          <a:off x="541712" y="2362982"/>
          <a:ext cx="8268147" cy="3849616"/>
        </p:xfrm>
        <a:graphic>
          <a:graphicData uri="http://schemas.openxmlformats.org/drawingml/2006/table">
            <a:tbl>
              <a:tblPr/>
              <a:tblGrid>
                <a:gridCol w="2756049">
                  <a:extLst>
                    <a:ext uri="{9D8B030D-6E8A-4147-A177-3AD203B41FA5}">
                      <a16:colId xmlns:a16="http://schemas.microsoft.com/office/drawing/2014/main" val="742311679"/>
                    </a:ext>
                  </a:extLst>
                </a:gridCol>
                <a:gridCol w="2756049">
                  <a:extLst>
                    <a:ext uri="{9D8B030D-6E8A-4147-A177-3AD203B41FA5}">
                      <a16:colId xmlns:a16="http://schemas.microsoft.com/office/drawing/2014/main" val="1057634731"/>
                    </a:ext>
                  </a:extLst>
                </a:gridCol>
                <a:gridCol w="2756049">
                  <a:extLst>
                    <a:ext uri="{9D8B030D-6E8A-4147-A177-3AD203B41FA5}">
                      <a16:colId xmlns:a16="http://schemas.microsoft.com/office/drawing/2014/main" val="1078080626"/>
                    </a:ext>
                  </a:extLst>
                </a:gridCol>
              </a:tblGrid>
              <a:tr h="180920">
                <a:tc>
                  <a:txBody>
                    <a:bodyPr/>
                    <a:lstStyle/>
                    <a:p>
                      <a:pPr fontAlgn="t"/>
                      <a:r>
                        <a:rPr lang="ru-RU" sz="900" b="1" dirty="0">
                          <a:solidFill>
                            <a:srgbClr val="3E1637"/>
                          </a:solidFill>
                          <a:effectLst/>
                        </a:rPr>
                        <a:t>Стандарт/оригинал</a:t>
                      </a:r>
                    </a:p>
                  </a:txBody>
                  <a:tcPr marL="71431" marR="71431" marT="35715" marB="5357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900" b="1">
                          <a:solidFill>
                            <a:srgbClr val="3E1637"/>
                          </a:solidFill>
                          <a:effectLst/>
                        </a:rPr>
                        <a:t>Процессор</a:t>
                      </a:r>
                    </a:p>
                  </a:txBody>
                  <a:tcPr marL="71431" marR="71431" marT="35715" marB="5357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900" b="1">
                          <a:solidFill>
                            <a:srgbClr val="3E1637"/>
                          </a:solidFill>
                          <a:effectLst/>
                        </a:rPr>
                        <a:t>Модели</a:t>
                      </a:r>
                    </a:p>
                  </a:txBody>
                  <a:tcPr marL="71431" marR="71431" marT="35715" marB="5357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7687672"/>
                  </a:ext>
                </a:extLst>
              </a:tr>
              <a:tr h="180920">
                <a:tc rowSpan="4">
                  <a:txBody>
                    <a:bodyPr/>
                    <a:lstStyle/>
                    <a:p>
                      <a:pPr fontAlgn="t"/>
                      <a:r>
                        <a:rPr lang="en-US" sz="900" b="1" dirty="0">
                          <a:solidFill>
                            <a:srgbClr val="3E1637"/>
                          </a:solidFill>
                          <a:effectLst/>
                        </a:rPr>
                        <a:t>DEC PDP-11</a:t>
                      </a:r>
                    </a:p>
                  </a:txBody>
                  <a:tcPr marL="71431" marR="71431" marT="35715" marB="5357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4">
                  <a:txBody>
                    <a:bodyPr/>
                    <a:lstStyle/>
                    <a:p>
                      <a:pPr fontAlgn="t"/>
                      <a:r>
                        <a:rPr lang="ru-RU" sz="900" b="1" dirty="0">
                          <a:solidFill>
                            <a:srgbClr val="3E1637"/>
                          </a:solidFill>
                          <a:effectLst/>
                        </a:rPr>
                        <a:t>КМ1801ВМ1/2</a:t>
                      </a:r>
                    </a:p>
                  </a:txBody>
                  <a:tcPr marL="71431" marR="71431" marT="35715" marB="5357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900" b="1">
                          <a:solidFill>
                            <a:srgbClr val="3E1637"/>
                          </a:solidFill>
                          <a:effectLst/>
                        </a:rPr>
                        <a:t>ДВК-1</a:t>
                      </a:r>
                    </a:p>
                  </a:txBody>
                  <a:tcPr marL="71431" marR="71431" marT="35715" marB="5357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0487869"/>
                  </a:ext>
                </a:extLst>
              </a:tr>
              <a:tr h="180920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900" b="1" dirty="0">
                          <a:solidFill>
                            <a:srgbClr val="3E1637"/>
                          </a:solidFill>
                          <a:effectLst/>
                        </a:rPr>
                        <a:t>ДВК-2</a:t>
                      </a:r>
                    </a:p>
                  </a:txBody>
                  <a:tcPr marL="71431" marR="71431" marT="35715" marB="5357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848741"/>
                  </a:ext>
                </a:extLst>
              </a:tr>
              <a:tr h="180920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900" b="1">
                          <a:solidFill>
                            <a:srgbClr val="3E1637"/>
                          </a:solidFill>
                          <a:effectLst/>
                        </a:rPr>
                        <a:t>БК-0010</a:t>
                      </a:r>
                    </a:p>
                  </a:txBody>
                  <a:tcPr marL="71431" marR="71431" marT="35715" marB="5357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9283828"/>
                  </a:ext>
                </a:extLst>
              </a:tr>
              <a:tr h="180920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900" b="1">
                          <a:solidFill>
                            <a:srgbClr val="3E1637"/>
                          </a:solidFill>
                          <a:effectLst/>
                        </a:rPr>
                        <a:t>Электроника МС 0511</a:t>
                      </a:r>
                    </a:p>
                  </a:txBody>
                  <a:tcPr marL="71431" marR="71431" marT="35715" marB="5357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71877431"/>
                  </a:ext>
                </a:extLst>
              </a:tr>
              <a:tr h="180920">
                <a:tc rowSpan="3">
                  <a:txBody>
                    <a:bodyPr/>
                    <a:lstStyle/>
                    <a:p>
                      <a:pPr fontAlgn="t"/>
                      <a:r>
                        <a:rPr lang="en-US" sz="900" b="1" dirty="0">
                          <a:solidFill>
                            <a:srgbClr val="3E1637"/>
                          </a:solidFill>
                          <a:effectLst/>
                        </a:rPr>
                        <a:t>Intel i8080</a:t>
                      </a:r>
                    </a:p>
                  </a:txBody>
                  <a:tcPr marL="71431" marR="71431" marT="35715" marB="5357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fontAlgn="t"/>
                      <a:r>
                        <a:rPr lang="ru-RU" sz="900" b="1" dirty="0">
                          <a:solidFill>
                            <a:srgbClr val="3E1637"/>
                          </a:solidFill>
                          <a:effectLst/>
                        </a:rPr>
                        <a:t>КР580ВМ80А</a:t>
                      </a:r>
                    </a:p>
                  </a:txBody>
                  <a:tcPr marL="71431" marR="71431" marT="35715" marB="5357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900" b="1">
                          <a:solidFill>
                            <a:srgbClr val="3E1637"/>
                          </a:solidFill>
                          <a:effectLst/>
                        </a:rPr>
                        <a:t>Корвет ПК8010/ПК8020</a:t>
                      </a:r>
                    </a:p>
                  </a:txBody>
                  <a:tcPr marL="71431" marR="71431" marT="35715" marB="5357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1104096"/>
                  </a:ext>
                </a:extLst>
              </a:tr>
              <a:tr h="180920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900" b="1">
                          <a:solidFill>
                            <a:srgbClr val="3E1637"/>
                          </a:solidFill>
                          <a:effectLst/>
                        </a:rPr>
                        <a:t>Микроша</a:t>
                      </a:r>
                    </a:p>
                  </a:txBody>
                  <a:tcPr marL="71431" marR="71431" marT="35715" marB="5357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6900094"/>
                  </a:ext>
                </a:extLst>
              </a:tr>
              <a:tr h="180920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900" b="1" dirty="0">
                          <a:solidFill>
                            <a:srgbClr val="3E1637"/>
                          </a:solidFill>
                          <a:effectLst/>
                        </a:rPr>
                        <a:t>Ириша</a:t>
                      </a:r>
                    </a:p>
                  </a:txBody>
                  <a:tcPr marL="71431" marR="71431" marT="35715" marB="5357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6067702"/>
                  </a:ext>
                </a:extLst>
              </a:tr>
              <a:tr h="180920">
                <a:tc rowSpan="3">
                  <a:txBody>
                    <a:bodyPr/>
                    <a:lstStyle/>
                    <a:p>
                      <a:pPr fontAlgn="t"/>
                      <a:r>
                        <a:rPr lang="en-US" sz="900" b="1">
                          <a:solidFill>
                            <a:srgbClr val="3E1637"/>
                          </a:solidFill>
                          <a:effectLst/>
                        </a:rPr>
                        <a:t>Zilog Z80</a:t>
                      </a:r>
                    </a:p>
                  </a:txBody>
                  <a:tcPr marL="71431" marR="71431" marT="35715" marB="5357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fontAlgn="t"/>
                      <a:r>
                        <a:rPr lang="ru-RU" sz="900" b="1" dirty="0">
                          <a:solidFill>
                            <a:srgbClr val="3E1637"/>
                          </a:solidFill>
                          <a:effectLst/>
                        </a:rPr>
                        <a:t>Т34ВМ1</a:t>
                      </a:r>
                    </a:p>
                  </a:txBody>
                  <a:tcPr marL="71431" marR="71431" marT="35715" marB="5357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900" b="1">
                          <a:solidFill>
                            <a:srgbClr val="3E1637"/>
                          </a:solidFill>
                          <a:effectLst/>
                        </a:rPr>
                        <a:t>Компаньон</a:t>
                      </a:r>
                    </a:p>
                  </a:txBody>
                  <a:tcPr marL="71431" marR="71431" marT="35715" marB="5357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4221118"/>
                  </a:ext>
                </a:extLst>
              </a:tr>
              <a:tr h="180920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900" b="1" dirty="0">
                          <a:solidFill>
                            <a:srgbClr val="3E1637"/>
                          </a:solidFill>
                          <a:effectLst/>
                        </a:rPr>
                        <a:t>Квант БК МС0530</a:t>
                      </a:r>
                    </a:p>
                  </a:txBody>
                  <a:tcPr marL="71431" marR="71431" marT="35715" marB="5357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8745584"/>
                  </a:ext>
                </a:extLst>
              </a:tr>
              <a:tr h="180920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900" b="1">
                          <a:solidFill>
                            <a:srgbClr val="3E1637"/>
                          </a:solidFill>
                          <a:effectLst/>
                        </a:rPr>
                        <a:t>U880</a:t>
                      </a:r>
                    </a:p>
                  </a:txBody>
                  <a:tcPr marL="71431" marR="71431" marT="35715" marB="5357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pl-PL" sz="900" b="1" dirty="0">
                          <a:solidFill>
                            <a:srgbClr val="3E1637"/>
                          </a:solidFill>
                          <a:effectLst/>
                        </a:rPr>
                        <a:t>Robotron KC 85/KC 87 (ГДР)</a:t>
                      </a:r>
                    </a:p>
                  </a:txBody>
                  <a:tcPr marL="71431" marR="71431" marT="35715" marB="5357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8321452"/>
                  </a:ext>
                </a:extLst>
              </a:tr>
              <a:tr h="180920">
                <a:tc rowSpan="4">
                  <a:txBody>
                    <a:bodyPr/>
                    <a:lstStyle/>
                    <a:p>
                      <a:pPr fontAlgn="t"/>
                      <a:r>
                        <a:rPr lang="en-US" sz="900" b="1">
                          <a:solidFill>
                            <a:srgbClr val="3E1637"/>
                          </a:solidFill>
                          <a:effectLst/>
                        </a:rPr>
                        <a:t>Intel i8086/8088</a:t>
                      </a:r>
                    </a:p>
                  </a:txBody>
                  <a:tcPr marL="71431" marR="71431" marT="35715" marB="5357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fontAlgn="t"/>
                      <a:r>
                        <a:rPr lang="ru-RU" sz="900" b="1">
                          <a:solidFill>
                            <a:srgbClr val="3E1637"/>
                          </a:solidFill>
                          <a:effectLst/>
                        </a:rPr>
                        <a:t>КМ1810ВМ86</a:t>
                      </a:r>
                    </a:p>
                  </a:txBody>
                  <a:tcPr marL="71431" marR="71431" marT="35715" marB="5357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900" b="1" dirty="0">
                          <a:solidFill>
                            <a:srgbClr val="3E1637"/>
                          </a:solidFill>
                          <a:effectLst/>
                        </a:rPr>
                        <a:t>Ассистент-128</a:t>
                      </a:r>
                    </a:p>
                  </a:txBody>
                  <a:tcPr marL="71431" marR="71431" marT="35715" marB="5357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1981872"/>
                  </a:ext>
                </a:extLst>
              </a:tr>
              <a:tr h="180920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900" b="1" dirty="0">
                          <a:solidFill>
                            <a:srgbClr val="3E1637"/>
                          </a:solidFill>
                          <a:effectLst/>
                        </a:rPr>
                        <a:t>ЕС-1840, ЕС-1841</a:t>
                      </a:r>
                    </a:p>
                  </a:txBody>
                  <a:tcPr marL="71431" marR="71431" marT="35715" marB="5357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2775383"/>
                  </a:ext>
                </a:extLst>
              </a:tr>
              <a:tr h="180920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fontAlgn="t"/>
                      <a:r>
                        <a:rPr lang="ru-RU" sz="900" b="1">
                          <a:solidFill>
                            <a:srgbClr val="3E1637"/>
                          </a:solidFill>
                          <a:effectLst/>
                        </a:rPr>
                        <a:t>КМ1810ВМ88</a:t>
                      </a:r>
                    </a:p>
                  </a:txBody>
                  <a:tcPr marL="71431" marR="71431" marT="35715" marB="5357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900" b="1" dirty="0">
                          <a:solidFill>
                            <a:srgbClr val="3E1637"/>
                          </a:solidFill>
                          <a:effectLst/>
                        </a:rPr>
                        <a:t>Поиск</a:t>
                      </a:r>
                    </a:p>
                  </a:txBody>
                  <a:tcPr marL="71431" marR="71431" marT="35715" marB="5357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0013517"/>
                  </a:ext>
                </a:extLst>
              </a:tr>
              <a:tr h="180920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900" b="1" dirty="0">
                          <a:solidFill>
                            <a:srgbClr val="3E1637"/>
                          </a:solidFill>
                          <a:effectLst/>
                        </a:rPr>
                        <a:t>Электроника МС 1502</a:t>
                      </a:r>
                    </a:p>
                  </a:txBody>
                  <a:tcPr marL="71431" marR="71431" marT="35715" marB="5357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20909608"/>
                  </a:ext>
                </a:extLst>
              </a:tr>
              <a:tr h="180920">
                <a:tc rowSpan="2">
                  <a:txBody>
                    <a:bodyPr/>
                    <a:lstStyle/>
                    <a:p>
                      <a:pPr fontAlgn="t"/>
                      <a:r>
                        <a:rPr lang="ru-RU" sz="900" b="1" dirty="0">
                          <a:solidFill>
                            <a:srgbClr val="3E1637"/>
                          </a:solidFill>
                          <a:effectLst/>
                        </a:rPr>
                        <a:t>6502</a:t>
                      </a:r>
                    </a:p>
                  </a:txBody>
                  <a:tcPr marL="71431" marR="71431" marT="35715" marB="5357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900" b="1">
                          <a:solidFill>
                            <a:srgbClr val="3E1637"/>
                          </a:solidFill>
                          <a:effectLst/>
                        </a:rPr>
                        <a:t>MOS Technology 6502</a:t>
                      </a:r>
                    </a:p>
                  </a:txBody>
                  <a:tcPr marL="71431" marR="71431" marT="35715" marB="5357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900" b="1" dirty="0">
                          <a:solidFill>
                            <a:srgbClr val="3E1637"/>
                          </a:solidFill>
                          <a:effectLst/>
                        </a:rPr>
                        <a:t>Агат</a:t>
                      </a:r>
                    </a:p>
                  </a:txBody>
                  <a:tcPr marL="71431" marR="71431" marT="35715" marB="5357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12540209"/>
                  </a:ext>
                </a:extLst>
              </a:tr>
              <a:tr h="180920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900" b="1">
                          <a:solidFill>
                            <a:srgbClr val="3E1637"/>
                          </a:solidFill>
                          <a:effectLst/>
                        </a:rPr>
                        <a:t>CM630</a:t>
                      </a:r>
                    </a:p>
                  </a:txBody>
                  <a:tcPr marL="71431" marR="71431" marT="35715" marB="5357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900" b="1" dirty="0" err="1">
                          <a:solidFill>
                            <a:srgbClr val="3E1637"/>
                          </a:solidFill>
                          <a:effectLst/>
                        </a:rPr>
                        <a:t>Правец</a:t>
                      </a:r>
                      <a:r>
                        <a:rPr lang="ru-RU" sz="900" b="1" dirty="0">
                          <a:solidFill>
                            <a:srgbClr val="3E1637"/>
                          </a:solidFill>
                          <a:effectLst/>
                        </a:rPr>
                        <a:t> 8 (Болгария)</a:t>
                      </a:r>
                    </a:p>
                  </a:txBody>
                  <a:tcPr marL="71431" marR="71431" marT="35715" marB="5357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8921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338898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Прямоугольник 12"/>
          <p:cNvSpPr/>
          <p:nvPr/>
        </p:nvSpPr>
        <p:spPr>
          <a:xfrm>
            <a:off x="-1193" y="6324000"/>
            <a:ext cx="9144000" cy="536944"/>
          </a:xfrm>
          <a:prstGeom prst="rect">
            <a:avLst/>
          </a:prstGeom>
          <a:solidFill>
            <a:srgbClr val="3E16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551F4C"/>
              </a:solidFill>
            </a:endParaRPr>
          </a:p>
        </p:txBody>
      </p:sp>
      <p:sp>
        <p:nvSpPr>
          <p:cNvPr id="96" name="Google Shape;96;p1"/>
          <p:cNvSpPr/>
          <p:nvPr/>
        </p:nvSpPr>
        <p:spPr>
          <a:xfrm>
            <a:off x="6266329" y="6407822"/>
            <a:ext cx="3674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1800" b="0" i="0" u="none" strike="noStrike" cap="none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Мамонтово - 2025</a:t>
            </a:r>
            <a:endParaRPr sz="1800" b="0" i="0" u="none" strike="noStrike" cap="none" dirty="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0" y="0"/>
            <a:ext cx="9144000" cy="746017"/>
          </a:xfrm>
          <a:prstGeom prst="rect">
            <a:avLst/>
          </a:prstGeom>
          <a:solidFill>
            <a:srgbClr val="3E16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3E1637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712299" y="142175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6527" y="158844"/>
            <a:ext cx="73597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ИССЛЕДОВАНИЕ: Немного истории (и терминов)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6527" y="6326944"/>
            <a:ext cx="534000" cy="534000"/>
          </a:xfrm>
          <a:prstGeom prst="rect">
            <a:avLst/>
          </a:prstGeom>
        </p:spPr>
      </p:pic>
      <p:sp>
        <p:nvSpPr>
          <p:cNvPr id="10" name="Прямоугольник 9"/>
          <p:cNvSpPr/>
          <p:nvPr/>
        </p:nvSpPr>
        <p:spPr>
          <a:xfrm>
            <a:off x="-1193" y="793322"/>
            <a:ext cx="9144000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600" b="1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Параллельно с вымиранием советских ПК в школы </a:t>
            </a:r>
            <a:r>
              <a:rPr lang="ru-RU" sz="1600" b="1" dirty="0" err="1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неорганизованно</a:t>
            </a:r>
            <a:r>
              <a:rPr lang="ru-RU" sz="1600" b="1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закупались новые, почти на 100% — на платформе х86, которая к тому времени стала мировым стандартом. Внедрение 286, а затем и 386 со стандартной ОС DOS (пусть и в разных диалектах) позволило начать стандартизацию программ и средств разработки.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600" b="1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 учебных программах появились первые темы для пользователей ПК, описывающие конкретный софт; первыми этой чести удостоились знаменитые «окна Нортона» (</a:t>
            </a:r>
            <a:r>
              <a:rPr lang="ru-RU" sz="1600" b="1" dirty="0" err="1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Norton</a:t>
            </a:r>
            <a:r>
              <a:rPr lang="ru-RU" sz="1600" b="1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b="1" dirty="0" err="1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Commander</a:t>
            </a:r>
            <a:r>
              <a:rPr lang="ru-RU" sz="1600" b="1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). Народный страх перед программированием значительно сократился после появления в классах оконных средств разработки (</a:t>
            </a:r>
            <a:r>
              <a:rPr lang="ru-RU" sz="1600" b="1" dirty="0" err="1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Turbo</a:t>
            </a:r>
            <a:r>
              <a:rPr lang="ru-RU" sz="1600" b="1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b="1" dirty="0" err="1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Pascal</a:t>
            </a:r>
            <a:r>
              <a:rPr lang="ru-RU" sz="1600" b="1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  <a:r>
              <a:rPr lang="en-US" sz="1600" b="1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ru-RU" sz="1600" b="1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1600" b="1" dirty="0">
                <a:solidFill>
                  <a:srgbClr val="3E16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endParaRPr lang="ru-RU" sz="1600" b="1" dirty="0">
              <a:solidFill>
                <a:srgbClr val="3E163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1161760" y="6388015"/>
            <a:ext cx="455772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[2] </a:t>
            </a:r>
            <a:r>
              <a:rPr lang="ru-RU" sz="1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Эволюция школьного компьютера // </a:t>
            </a:r>
            <a:r>
              <a:rPr lang="ru-RU" sz="1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Хабр</a:t>
            </a:r>
            <a:r>
              <a:rPr lang="ru-RU" sz="1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– [Электронный ресурс]. – URL: https://habr.com/ru/companies/intel/articles/150837/ (дата обращения: 03.03.2024).</a:t>
            </a: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527" y="3151439"/>
            <a:ext cx="4818529" cy="2676961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4246" y="3151439"/>
            <a:ext cx="3946607" cy="2695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361117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16358</TotalTime>
  <Words>2984</Words>
  <Application>Microsoft Office PowerPoint</Application>
  <PresentationFormat>Экран (4:3)</PresentationFormat>
  <Paragraphs>254</Paragraphs>
  <Slides>28</Slides>
  <Notes>28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28</vt:i4>
      </vt:variant>
    </vt:vector>
  </HeadingPairs>
  <TitlesOfParts>
    <vt:vector size="32" baseType="lpstr">
      <vt:lpstr>Arial</vt:lpstr>
      <vt:lpstr>Calibri</vt:lpstr>
      <vt:lpstr>Times New Roman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Dns</dc:creator>
  <cp:lastModifiedBy>Prisekin Vsevolod</cp:lastModifiedBy>
  <cp:revision>208</cp:revision>
  <dcterms:created xsi:type="dcterms:W3CDTF">2012-07-30T23:42:41Z</dcterms:created>
  <dcterms:modified xsi:type="dcterms:W3CDTF">2025-03-14T05:06:55Z</dcterms:modified>
</cp:coreProperties>
</file>